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  <p:sldMasterId id="2147483692" r:id="rId4"/>
  </p:sldMasterIdLst>
  <p:notesMasterIdLst>
    <p:notesMasterId r:id="rId81"/>
  </p:notesMasterIdLst>
  <p:sldIdLst>
    <p:sldId id="257" r:id="rId5"/>
    <p:sldId id="258" r:id="rId6"/>
    <p:sldId id="259" r:id="rId7"/>
    <p:sldId id="705" r:id="rId8"/>
    <p:sldId id="714" r:id="rId9"/>
    <p:sldId id="260" r:id="rId10"/>
    <p:sldId id="706" r:id="rId11"/>
    <p:sldId id="723" r:id="rId12"/>
    <p:sldId id="724" r:id="rId13"/>
    <p:sldId id="312" r:id="rId14"/>
    <p:sldId id="270" r:id="rId15"/>
    <p:sldId id="306" r:id="rId16"/>
    <p:sldId id="321" r:id="rId17"/>
    <p:sldId id="310" r:id="rId18"/>
    <p:sldId id="322" r:id="rId19"/>
    <p:sldId id="323" r:id="rId20"/>
    <p:sldId id="324" r:id="rId21"/>
    <p:sldId id="325" r:id="rId22"/>
    <p:sldId id="326" r:id="rId23"/>
    <p:sldId id="276" r:id="rId24"/>
    <p:sldId id="670" r:id="rId25"/>
    <p:sldId id="277" r:id="rId26"/>
    <p:sldId id="278" r:id="rId27"/>
    <p:sldId id="274" r:id="rId28"/>
    <p:sldId id="307" r:id="rId29"/>
    <p:sldId id="267" r:id="rId30"/>
    <p:sldId id="313" r:id="rId31"/>
    <p:sldId id="331" r:id="rId32"/>
    <p:sldId id="328" r:id="rId33"/>
    <p:sldId id="327" r:id="rId34"/>
    <p:sldId id="314" r:id="rId35"/>
    <p:sldId id="669" r:id="rId36"/>
    <p:sldId id="329" r:id="rId37"/>
    <p:sldId id="330" r:id="rId38"/>
    <p:sldId id="725" r:id="rId39"/>
    <p:sldId id="309" r:id="rId40"/>
    <p:sldId id="300" r:id="rId41"/>
    <p:sldId id="279" r:id="rId42"/>
    <p:sldId id="726" r:id="rId43"/>
    <p:sldId id="303" r:id="rId44"/>
    <p:sldId id="304" r:id="rId45"/>
    <p:sldId id="305" r:id="rId46"/>
    <p:sldId id="421" r:id="rId47"/>
    <p:sldId id="671" r:id="rId48"/>
    <p:sldId id="667" r:id="rId49"/>
    <p:sldId id="659" r:id="rId50"/>
    <p:sldId id="662" r:id="rId51"/>
    <p:sldId id="668" r:id="rId52"/>
    <p:sldId id="672" r:id="rId53"/>
    <p:sldId id="262" r:id="rId54"/>
    <p:sldId id="261" r:id="rId55"/>
    <p:sldId id="704" r:id="rId56"/>
    <p:sldId id="721" r:id="rId57"/>
    <p:sldId id="708" r:id="rId58"/>
    <p:sldId id="707" r:id="rId59"/>
    <p:sldId id="709" r:id="rId60"/>
    <p:sldId id="710" r:id="rId61"/>
    <p:sldId id="712" r:id="rId62"/>
    <p:sldId id="711" r:id="rId63"/>
    <p:sldId id="713" r:id="rId64"/>
    <p:sldId id="256" r:id="rId65"/>
    <p:sldId id="266" r:id="rId66"/>
    <p:sldId id="348" r:id="rId67"/>
    <p:sldId id="349" r:id="rId68"/>
    <p:sldId id="350" r:id="rId69"/>
    <p:sldId id="351" r:id="rId70"/>
    <p:sldId id="352" r:id="rId71"/>
    <p:sldId id="722" r:id="rId72"/>
    <p:sldId id="353" r:id="rId73"/>
    <p:sldId id="354" r:id="rId74"/>
    <p:sldId id="355" r:id="rId75"/>
    <p:sldId id="356" r:id="rId76"/>
    <p:sldId id="446" r:id="rId77"/>
    <p:sldId id="716" r:id="rId78"/>
    <p:sldId id="302" r:id="rId79"/>
    <p:sldId id="301" r:id="rId8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703F8-DB4C-4DF0-96BA-EC1318B47CF8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94B1B-B13F-42D2-A637-2D68AF81C2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673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3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52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746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27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51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908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13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019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4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5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428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70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874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72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36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60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593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49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967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18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7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572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508105DC-F119-4B10-970D-328630CBD3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125" indent="-287338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7763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138" indent="-230188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925" indent="-230188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4125" indent="-230188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1325" indent="-230188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8525" indent="-230188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5725" indent="-230188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91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93BD-DAED-468C-ABFC-4D02ED379FF7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pPr marL="0" marR="0" lvl="0" indent="0" algn="r" defTabSz="9191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8F5241F5-DDC1-4B5E-8A94-68BEAF413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A5765EA1-C1B7-48C8-A1B0-B57476430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Hoe anders was dat bij de geelbuikvuurpad?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86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3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941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7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3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28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4F900A41-7AEF-4320-99EA-3628F202D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C8A5E0A3-8BA6-4419-899D-B434F500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ED0B1B24-F2FC-40CD-8BAD-BC82F0393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3E32-45E9-4EB5-8559-5E5F2E1C71D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3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F78E0-2DBB-F053-79F5-7DB86F6E1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51B3DAC-DF6E-B51B-B65D-C811C5BAB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C55431-BB1D-18EF-66CC-FD763033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FB5C1F-20D5-02D6-2E02-E0F6DB56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2DFDB8-AF0C-5F51-D583-F990F19EF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217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80B5E-322E-F579-8D9D-855BD694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18E940C-7812-365F-2ACC-B443BA108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C008D1-62BB-2526-15F3-790F1F7E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9A95C1-FB0D-D485-F72A-37EA0299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159E6B-2602-FC66-51C1-491CABDD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04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AC96BA2-BF0C-1773-CE82-6BEAF259A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CAA5AE4-2E7B-E773-BD1A-80ACA58D9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18A840-DE66-23AD-2626-9CBB80A2B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6CD192-957D-69C8-32BD-3D4796D4A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D51C7A-E861-357F-F8A9-FA3CD3124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567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5467" y="1628800"/>
            <a:ext cx="9601067" cy="1008112"/>
          </a:xfrm>
        </p:spPr>
        <p:txBody>
          <a:bodyPr/>
          <a:lstStyle>
            <a:lvl1pPr>
              <a:defRPr baseline="0">
                <a:solidFill>
                  <a:srgbClr val="99BF3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71531" y="2852936"/>
            <a:ext cx="8534400" cy="201622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944E57-393E-462F-998B-54E745FB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19F50-123B-4B5E-9F76-4FCB378A2F09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09FD1A-CB8B-4C44-B8A5-1F8CE6C5F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93E6A1-831C-4E7B-A0B8-5016803C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277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3552" y="341784"/>
            <a:ext cx="8064896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570B00-FC2E-46EA-BAFC-9B9CBDE5F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39EB-2E50-420F-ADE9-A9045A8F2AB0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53C395-1B77-49D4-926A-EF54F418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956864-DB8E-43FB-8BE5-42F91E869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874B4-E5EF-4837-AA84-AA509C7D13A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7018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1424" y="3068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1424" y="155679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3B734A-8EE7-4E8B-96E2-FB26329D0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8589F-4FFC-43A1-8AAA-EAE841AEC43C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6D775F-ADC0-4C81-9F1C-F9621FB9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08303D-7D2D-4C36-86AA-BA181D25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FA673-04E4-4738-8D86-C14446DBDF0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0342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9442F072-9E29-432F-A605-7B18EE071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49954-1D73-4613-B9B7-B127556F7014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DBFD8DB2-ABD1-4E3A-B91F-8FC142DA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AFD6D17-61FA-4A2C-A2BA-514B5347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B035A-1E27-4E21-8D3D-3E20135010B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4405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C8529CCE-82A2-4E96-9517-81A770BBC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F8114-C1F2-4807-89EF-9AF8A8C88EB4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5C9E82C4-9320-4CC2-9525-6D42975B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1C8A85EC-0226-49B4-9AA2-6BBB4D58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53FDE-5733-418B-9D38-268726371FF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15152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9848F20E-CB2B-4627-A4A2-9A32DD6B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B9EDC-FAB6-40B0-84EA-F0A8BE750FBD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AA7C4A3E-4456-4E5A-B047-E91A192EE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3CF323E3-40F4-41AD-8BF3-C0B3908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3FB74-1BCC-4548-9E59-4BA013E3078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32733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75810C4B-CC36-45D3-BDED-4E944F546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C059A-5DB5-478A-8BC3-25036276B516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7E9259D4-2857-416A-895D-C834AE9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EE5DA04D-4D59-483A-BE2A-7A8983D8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90DC8-0C77-4BE6-B72E-7570003A885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08923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5DA75A9F-AD85-4B03-9175-EEA9B55F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35C27-17B2-47BD-B145-5864B60727EB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D4F32595-66F4-4E6B-9BE2-20C7548D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5C6AB761-3758-464D-819F-BCC57E13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6E240-A081-48E3-B15B-8C9B0B4C0FE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9553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C69B8-C787-739E-C4D6-9B681B04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425B86-3CF1-A735-1C38-FA2EC6F48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5265D7-04FF-ACE2-0136-52FA85164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2509BE-F195-9B87-7CE3-A34875FF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7C8D33-9A38-27E7-A706-F175F8D6F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2321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4861" y="3861048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24827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68756" y="443711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EE5E77D1-FB16-41A9-A996-D54686102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35FAA-F7CF-4ABB-A6E2-7E76B4A2FFB9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5AFDEBB-31D5-4670-9ADD-E73B31037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EB9326A-5C6E-4FA7-81B9-D7D07A0E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AE389-E817-4F35-AE07-E6F8E4CD8B5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67904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313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7846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55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6071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678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81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5405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7193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825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BAA99-60D0-9822-A808-AC2771DD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77AD00-2A67-37BD-2DF2-32F2C858C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2D211F-A2D5-944F-3F41-FB0C93D7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25F291-B812-3E6B-3574-B27678C38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F80ADC-4E5B-4A31-C1BA-9195CD781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9474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974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119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5467" y="1628800"/>
            <a:ext cx="9601067" cy="1008112"/>
          </a:xfrm>
        </p:spPr>
        <p:txBody>
          <a:bodyPr/>
          <a:lstStyle>
            <a:lvl1pPr>
              <a:defRPr baseline="0">
                <a:solidFill>
                  <a:srgbClr val="99BF3C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71531" y="2852936"/>
            <a:ext cx="8534400" cy="201622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03A334-75F2-41A1-876F-0FA2D22D0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FEF7B-CCC9-4632-89F1-F0193CBF4E80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B33122-4AE8-443B-A172-045C855DC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2062DF-CDF0-42CB-A441-D4BCE23A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5107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3552" y="341784"/>
            <a:ext cx="8064896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B5E575-DF19-4909-A7F2-9E9B32C15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30C1A-CE24-428A-8CD5-26108AD2F4B8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9E3BFB-EDC1-402E-9DA8-51E68BE94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3064BC-FDCB-47DF-A71E-25B21256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A50D0-836F-4499-B82C-7E883077191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71071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1424" y="3068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1424" y="155679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4746DE-0D7F-42B0-BEAC-54B9C196A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A0A68-EF17-4143-B8CE-2EC1BACDD814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1F51B2-323B-43C2-92E7-86BFEDCD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45ADCC-6732-4899-8DC7-5305AF9D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A2375-A1EB-4711-982A-27B4E1DE052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351797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E26BC33C-2808-4F2A-B8FA-DD6500F3F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20C62-7315-4801-B448-4497BD874EB6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8319967-D136-4D6F-BDB7-5C93846A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1AC2B7B-836F-4779-A9B6-4D0F2A827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1C65D-B2CD-4711-9273-590D52D06E5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02886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C5D311E8-1AC7-4007-AB29-D4EFB8959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0CE37-FFC9-4CFA-98C8-1401A35D26CB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526F871C-CA8D-4246-9E1D-22DE0512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174A4FA0-873D-4E09-AA5B-9B5D4E08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E18DB-E04A-492E-81F2-F21223E619D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47231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EE72605F-DBC9-4453-89E8-81DAF89E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49A88-E4C2-4276-9392-659027ADB02C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0D94A585-617F-4FF7-9FD2-9BF51D28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CB3E46AB-3529-44DF-82D7-1D16E3C79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C4EBC-1C40-45EB-8940-7D62BBE1EB1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93547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EC8E8550-DFDC-4A67-A0DA-D55E11E4B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675EC-D4F3-43F1-B62C-08FABFA59724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9D4F246F-B315-4B6F-9DF6-A1FC022A6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41C28ABE-AF3A-4FEF-95B2-23C5E979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869F9-D22F-40B7-877F-052634DBECA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78141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B6327D98-FC8E-4514-849F-C94AFA7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401F0-6CE5-4EC0-B379-6564F2A84BB3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9803A93-0476-4613-A64B-87A04BAE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9B9A362C-3768-4CDB-99C1-86E3BBD1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178B-DCF3-4806-89E7-89A56058246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5999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A3C18-5467-9F5C-FC5C-1BCCAAAF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0F73D2-03BD-18D6-F302-01380A41B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40E7203-972B-484E-F2D7-6BB61FB09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13EC120-0DE3-972F-1D80-1C9ABE53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9AAB01-8FC7-8A99-38E1-4D1CD70D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3DEEF6-ED38-3C78-FAC0-95D4FDE0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1940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4861" y="3861048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24827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68756" y="443711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16DFE3CA-43FE-437E-954C-AFC3B9E8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316C1-BEB6-4E81-9B15-E38FA43F6BFD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787CA187-45BF-43B6-AD86-C70EE09FA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677A5BAD-1674-4BA8-8F80-CDFC368B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D5EC4-3F84-4CC0-9642-05B3FC75FBC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4063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0157E-2A34-F4D6-97A9-8E6854B9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254580-CFA5-F062-F177-E643306FA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299E88-BF30-664D-D21A-C210902D5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F4BD9F4-7397-220D-7F1E-0ED23D0F8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1508C6C-8A6A-46ED-FC34-9E5995AA4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102150B-7248-8DA8-FA3E-0EEE716F3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E2E025E-DF74-85D5-EBC1-4C6AD944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19F378C-E87C-9661-1B8C-226220A5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76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41E5D-7763-9374-973D-9C333A40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344B640-90BB-8E48-1C8A-627D0FC22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CFAA59A-00A5-DB41-8E28-ABF91D447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100A62-AF09-95DE-71C6-478714ED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57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EB520A8-A826-55D7-1459-170562DFC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0D897B9-60EE-9DBC-D79D-497E9DB56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961321-540E-846E-D64E-574E6DB1E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13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E4D407-7FB0-B90D-AFF7-E1D518E2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D4207D-8680-1145-3EFF-69DB4FBCB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D9B8A47-D41E-715C-DC60-1C2E530A0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801A3EC-E7F4-C43D-7CF6-0ED4D701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DBC4CC-78A7-AC4A-366F-BDA20D82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9F4D34-8FF5-F1ED-6B3A-E5EFD9B9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10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A963C-991D-8372-63B0-622C0F9CD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70842FF-E1B0-F68D-D653-B27C0C6A2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768509-10E9-56F4-E4DC-75A10DE42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9B3C409-8B7F-2DAA-53FD-615DDE865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42204EB-6117-7850-3FE1-AEB3A4EF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C3B211-51F5-B7BB-C1F8-8A738BF8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28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EC1178A-07A2-7368-A355-FA5EFC1C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1048EB-9E4C-29A9-3BC9-DC09602BC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376766-6C13-1B78-A617-D2980F4B6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C693F-436F-4F87-8648-60DC886E62B1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FD796E-D376-5781-A92C-665CCDB81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50EF17-D1FC-F7F7-C999-9A94C6E69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6B425-1C3A-4CFE-B2EB-4777561A2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361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09B4F676-6EF6-4C53-AF48-96013ED34EC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56367" y="341313"/>
            <a:ext cx="78718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A6118B34-C2FE-469E-99A5-D18A0D5592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844675"/>
            <a:ext cx="109728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C24CF0-EEDF-436A-B9E1-DA6146FBE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40CC65-E4DF-421A-BC7D-6C79A96E5508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4B9C6D-5EA4-4611-8CA8-9069573C1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EC8723-AA31-4B2D-BB13-2EC8F1724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E5B13C1-2F43-4CB7-96BD-B34E74CCE19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1031" name="Picture 2">
            <a:extLst>
              <a:ext uri="{FF2B5EF4-FFF2-40B4-BE49-F238E27FC236}">
                <a16:creationId xmlns:a16="http://schemas.microsoft.com/office/drawing/2014/main" id="{702184AD-B861-4EAB-850B-5E33900EC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>
            <a:fillRect/>
          </a:stretch>
        </p:blipFill>
        <p:spPr bwMode="auto">
          <a:xfrm>
            <a:off x="10475385" y="188913"/>
            <a:ext cx="1494367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">
            <a:extLst>
              <a:ext uri="{FF2B5EF4-FFF2-40B4-BE49-F238E27FC236}">
                <a16:creationId xmlns:a16="http://schemas.microsoft.com/office/drawing/2014/main" id="{7477B5BE-77C4-4915-89D8-6A8391B9C0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" b="22287"/>
          <a:stretch>
            <a:fillRect/>
          </a:stretch>
        </p:blipFill>
        <p:spPr bwMode="auto">
          <a:xfrm>
            <a:off x="4234" y="4652963"/>
            <a:ext cx="1218776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2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99BF3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BF3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BF3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BF3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BF3C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E6EC5-F4CC-4074-93E7-2482BAFFB49B}" type="datetimeFigureOut">
              <a:rPr lang="nl-NL" smtClean="0"/>
              <a:t>16-10-2022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87E93-871B-450C-AFA9-D42694314B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294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>
            <a:extLst>
              <a:ext uri="{FF2B5EF4-FFF2-40B4-BE49-F238E27FC236}">
                <a16:creationId xmlns:a16="http://schemas.microsoft.com/office/drawing/2014/main" id="{CDC8E82F-CAAA-42EF-8673-C6D7FDCB9D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56367" y="341313"/>
            <a:ext cx="78718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2051" name="Tijdelijke aanduiding voor tekst 2">
            <a:extLst>
              <a:ext uri="{FF2B5EF4-FFF2-40B4-BE49-F238E27FC236}">
                <a16:creationId xmlns:a16="http://schemas.microsoft.com/office/drawing/2014/main" id="{E793FC25-A22B-42D2-817D-B972C7D54F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844675"/>
            <a:ext cx="109728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BC7718-BB47-499A-8836-FB063CDA7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4B854A-5684-4D54-8B34-8F4960A5D36A}" type="datetimeFigureOut">
              <a:rPr lang="nl-NL"/>
              <a:pPr>
                <a:defRPr/>
              </a:pPr>
              <a:t>16-10-2022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7A7AD9-EA9B-4FE6-A609-8FE7C354C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0AAD1F-8D55-45C4-ADE9-87A204240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3E31795-D72F-4BD5-BB05-93C95820723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2055" name="Picture 2">
            <a:extLst>
              <a:ext uri="{FF2B5EF4-FFF2-40B4-BE49-F238E27FC236}">
                <a16:creationId xmlns:a16="http://schemas.microsoft.com/office/drawing/2014/main" id="{3BB37A8B-0E8B-4EA8-8DA1-7F2D30870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>
            <a:fillRect/>
          </a:stretch>
        </p:blipFill>
        <p:spPr bwMode="auto">
          <a:xfrm>
            <a:off x="10475385" y="188913"/>
            <a:ext cx="1494367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">
            <a:extLst>
              <a:ext uri="{FF2B5EF4-FFF2-40B4-BE49-F238E27FC236}">
                <a16:creationId xmlns:a16="http://schemas.microsoft.com/office/drawing/2014/main" id="{09E5E88A-CC12-425F-B837-E9F841C288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" b="22189"/>
          <a:stretch>
            <a:fillRect/>
          </a:stretch>
        </p:blipFill>
        <p:spPr bwMode="auto">
          <a:xfrm>
            <a:off x="-2117" y="4611689"/>
            <a:ext cx="1219411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26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99BF3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BF3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BF3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BF3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BF3C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80.jpeg"/><Relationship Id="rId9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0.jpg"/><Relationship Id="rId4" Type="http://schemas.openxmlformats.org/officeDocument/2006/relationships/image" Target="../media/image12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9.emf"/><Relationship Id="rId4" Type="http://schemas.openxmlformats.org/officeDocument/2006/relationships/image" Target="../media/image13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oom, buiten, bruin&#10;&#10;Automatisch gegenereerde beschrijving">
            <a:extLst>
              <a:ext uri="{FF2B5EF4-FFF2-40B4-BE49-F238E27FC236}">
                <a16:creationId xmlns:a16="http://schemas.microsoft.com/office/drawing/2014/main" id="{E21DFDFD-51C3-99A3-38F4-769E023EF3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FB33837-1DC2-6EEE-7030-82485E80FE4A}"/>
              </a:ext>
            </a:extLst>
          </p:cNvPr>
          <p:cNvSpPr txBox="1"/>
          <p:nvPr/>
        </p:nvSpPr>
        <p:spPr>
          <a:xfrm>
            <a:off x="581025" y="304800"/>
            <a:ext cx="8810625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r>
              <a:rPr lang="nl-NL" sz="4400" b="1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</a:t>
            </a:r>
            <a:r>
              <a:rPr lang="nl-NL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Algemene Ledenvergadering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A9E5604-9DD3-EA7C-3B4F-49454DE08350}"/>
              </a:ext>
            </a:extLst>
          </p:cNvPr>
          <p:cNvSpPr txBox="1"/>
          <p:nvPr/>
        </p:nvSpPr>
        <p:spPr>
          <a:xfrm>
            <a:off x="671804" y="5728996"/>
            <a:ext cx="656875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14 SEPTEMBER 2022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B4AD44-09E1-AFB1-CA85-1C6247C7C6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849" y="141338"/>
            <a:ext cx="1993452" cy="11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24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5791437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Boerenlandsoorten in Zuid-Limburg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6" name="Afbeelding 6" descr="Afbeelding met vogel, buiten, dier, klein&#10;&#10;Beschrijving is gegenereerd met zeer hoge betrouwbaarheid">
            <a:extLst>
              <a:ext uri="{FF2B5EF4-FFF2-40B4-BE49-F238E27FC236}">
                <a16:creationId xmlns:a16="http://schemas.microsoft.com/office/drawing/2014/main" id="{3406C35F-C72E-4877-B322-4ED941C89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0" t="-6079" r="26043" b="-575"/>
          <a:stretch/>
        </p:blipFill>
        <p:spPr>
          <a:xfrm>
            <a:off x="4015936" y="1397871"/>
            <a:ext cx="3545539" cy="2608579"/>
          </a:xfrm>
          <a:prstGeom prst="rect">
            <a:avLst/>
          </a:prstGeom>
        </p:spPr>
      </p:pic>
      <p:pic>
        <p:nvPicPr>
          <p:cNvPr id="10" name="Afbeelding 10" descr="Afbeelding met dier, buiten, zitten, water&#10;&#10;Beschrijving is gegenereerd met zeer hoge betrouwbaarheid">
            <a:extLst>
              <a:ext uri="{FF2B5EF4-FFF2-40B4-BE49-F238E27FC236}">
                <a16:creationId xmlns:a16="http://schemas.microsoft.com/office/drawing/2014/main" id="{796252A8-E903-4348-A0C4-5AEF4011B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91" y="4159572"/>
            <a:ext cx="3454780" cy="2219374"/>
          </a:xfrm>
          <a:prstGeom prst="rect">
            <a:avLst/>
          </a:prstGeom>
        </p:spPr>
      </p:pic>
      <p:pic>
        <p:nvPicPr>
          <p:cNvPr id="8" name="Afbeelding 8" descr="Afbeelding met gras, dier, buiten, kikker&#10;&#10;Beschrijving is gegenereerd met zeer hoge betrouwbaarheid">
            <a:extLst>
              <a:ext uri="{FF2B5EF4-FFF2-40B4-BE49-F238E27FC236}">
                <a16:creationId xmlns:a16="http://schemas.microsoft.com/office/drawing/2014/main" id="{1DFD9EB0-29FC-42C9-A479-F1CD52A6F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283" y="4159572"/>
            <a:ext cx="3128543" cy="2219374"/>
          </a:xfrm>
          <a:prstGeom prst="rect">
            <a:avLst/>
          </a:prstGeom>
        </p:spPr>
      </p:pic>
      <p:pic>
        <p:nvPicPr>
          <p:cNvPr id="1026" name="Picture 2" descr="Afbeeldingsresultaat voor vliegend hert">
            <a:extLst>
              <a:ext uri="{FF2B5EF4-FFF2-40B4-BE49-F238E27FC236}">
                <a16:creationId xmlns:a16="http://schemas.microsoft.com/office/drawing/2014/main" id="{BA3AB747-693E-4838-ABA3-157C8A3AB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456" y="1546155"/>
            <a:ext cx="3946579" cy="210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geelbuikvuurpad&quot;">
            <a:extLst>
              <a:ext uri="{FF2B5EF4-FFF2-40B4-BE49-F238E27FC236}">
                <a16:creationId xmlns:a16="http://schemas.microsoft.com/office/drawing/2014/main" id="{A31C4A37-DDB6-40E1-88AE-413A60B87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456" y="4159572"/>
            <a:ext cx="3915404" cy="195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eikelmuis&quot;">
            <a:extLst>
              <a:ext uri="{FF2B5EF4-FFF2-40B4-BE49-F238E27FC236}">
                <a16:creationId xmlns:a16="http://schemas.microsoft.com/office/drawing/2014/main" id="{BE7A91F1-01C6-4EDC-A362-37D00540F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91" y="1546155"/>
            <a:ext cx="3327520" cy="2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172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14" name="Afbeelding 14" descr="Afbeelding met buiten, dier, gras, zoogdier&#10;&#10;Beschrijving is gegenereerd met zeer hoge betrouwbaarheid">
            <a:extLst>
              <a:ext uri="{FF2B5EF4-FFF2-40B4-BE49-F238E27FC236}">
                <a16:creationId xmlns:a16="http://schemas.microsoft.com/office/drawing/2014/main" id="{75F7AF96-741F-484D-9678-36ACEBC45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3" t="11237" r="24109" b="525"/>
          <a:stretch/>
        </p:blipFill>
        <p:spPr>
          <a:xfrm>
            <a:off x="506185" y="2384689"/>
            <a:ext cx="4176836" cy="2820826"/>
          </a:xfrm>
          <a:prstGeom prst="rect">
            <a:avLst/>
          </a:prstGeom>
        </p:spPr>
      </p:pic>
      <p:pic>
        <p:nvPicPr>
          <p:cNvPr id="13" name="Afbeelding 4" descr="Afbeelding met dier, buiten, zitten, zoogdier&#10;&#10;Beschrijving is gegenereerd met zeer hoge betrouwbaarheid">
            <a:extLst>
              <a:ext uri="{FF2B5EF4-FFF2-40B4-BE49-F238E27FC236}">
                <a16:creationId xmlns:a16="http://schemas.microsoft.com/office/drawing/2014/main" id="{8F72523A-74AA-4BC7-BA1C-01788E057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542" y="2384689"/>
            <a:ext cx="2501716" cy="2855325"/>
          </a:xfrm>
          <a:prstGeom prst="rect">
            <a:avLst/>
          </a:prstGeom>
        </p:spPr>
      </p:pic>
      <p:pic>
        <p:nvPicPr>
          <p:cNvPr id="2052" name="Picture 4" descr="Afbeeldingsresultaat voor rode wouw&quot;">
            <a:extLst>
              <a:ext uri="{FF2B5EF4-FFF2-40B4-BE49-F238E27FC236}">
                <a16:creationId xmlns:a16="http://schemas.microsoft.com/office/drawing/2014/main" id="{8871FC55-E084-4859-8CC8-C5514DAE1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780" y="2384689"/>
            <a:ext cx="4006745" cy="282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Afbeeldingsresultaat voor wilde kat formaat&quot;">
            <a:extLst>
              <a:ext uri="{FF2B5EF4-FFF2-40B4-BE49-F238E27FC236}">
                <a16:creationId xmlns:a16="http://schemas.microsoft.com/office/drawing/2014/main" id="{9FAA50DB-A8C6-495B-8F74-0B45D5780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32C71BE-445E-4C30-A2FB-188C95359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3" y="341313"/>
            <a:ext cx="5791200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Boerenlandsoorten in Zuid-Limburg</a:t>
            </a:r>
          </a:p>
        </p:txBody>
      </p:sp>
      <p:pic>
        <p:nvPicPr>
          <p:cNvPr id="10" name="Picture 4" descr="Natuurrijk Limburg - YouTube">
            <a:extLst>
              <a:ext uri="{FF2B5EF4-FFF2-40B4-BE49-F238E27FC236}">
                <a16:creationId xmlns:a16="http://schemas.microsoft.com/office/drawing/2014/main" id="{A42D51C7-34D5-45E3-9FAE-E3BBC03E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49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084" y="341313"/>
            <a:ext cx="6764230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Boerenlandsoorten in Zuid-Limburg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12" name="Afbeelding 12" descr="Afbeelding met vogel, dier, buiten, klein&#10;&#10;Beschrijving is gegenereerd met zeer hoge betrouwbaarheid">
            <a:extLst>
              <a:ext uri="{FF2B5EF4-FFF2-40B4-BE49-F238E27FC236}">
                <a16:creationId xmlns:a16="http://schemas.microsoft.com/office/drawing/2014/main" id="{789AC5C7-C256-4965-83D8-56FE47E29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50" b="12346"/>
          <a:stretch/>
        </p:blipFill>
        <p:spPr>
          <a:xfrm>
            <a:off x="8089020" y="1273175"/>
            <a:ext cx="2373494" cy="2761821"/>
          </a:xfrm>
          <a:prstGeom prst="rect">
            <a:avLst/>
          </a:prstGeom>
        </p:spPr>
      </p:pic>
      <p:pic>
        <p:nvPicPr>
          <p:cNvPr id="1026" name="Picture 2" descr="Résultat de recherche d'images pour &quot;wezel&quot;">
            <a:extLst>
              <a:ext uri="{FF2B5EF4-FFF2-40B4-BE49-F238E27FC236}">
                <a16:creationId xmlns:a16="http://schemas.microsoft.com/office/drawing/2014/main" id="{5813AA15-86CF-4CAC-BDEF-8F602E53B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5191" r="8402" b="4222"/>
          <a:stretch/>
        </p:blipFill>
        <p:spPr bwMode="auto">
          <a:xfrm>
            <a:off x="7708334" y="4322605"/>
            <a:ext cx="3212462" cy="187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haas&quot;">
            <a:extLst>
              <a:ext uri="{FF2B5EF4-FFF2-40B4-BE49-F238E27FC236}">
                <a16:creationId xmlns:a16="http://schemas.microsoft.com/office/drawing/2014/main" id="{DE3CE4F1-1F25-42BD-A43A-17F19906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12" y="4322605"/>
            <a:ext cx="3028449" cy="201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geelgors&quot;">
            <a:extLst>
              <a:ext uri="{FF2B5EF4-FFF2-40B4-BE49-F238E27FC236}">
                <a16:creationId xmlns:a16="http://schemas.microsoft.com/office/drawing/2014/main" id="{2DF0F356-BC6F-4E2E-B855-53A935DFB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4" y="1597902"/>
            <a:ext cx="3128211" cy="23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alpenwatersalamander&quot;">
            <a:extLst>
              <a:ext uri="{FF2B5EF4-FFF2-40B4-BE49-F238E27FC236}">
                <a16:creationId xmlns:a16="http://schemas.microsoft.com/office/drawing/2014/main" id="{46B9837E-CD03-483B-9F4B-32E095C5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14" y="4357298"/>
            <a:ext cx="3028449" cy="201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ésultat de recherche d'images pour &quot;torenvalk&quot;">
            <a:extLst>
              <a:ext uri="{FF2B5EF4-FFF2-40B4-BE49-F238E27FC236}">
                <a16:creationId xmlns:a16="http://schemas.microsoft.com/office/drawing/2014/main" id="{08886CDB-DC75-4D43-BA3B-CB711B88A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6" r="35250"/>
          <a:stretch/>
        </p:blipFill>
        <p:spPr bwMode="auto">
          <a:xfrm>
            <a:off x="725479" y="1114244"/>
            <a:ext cx="2391527" cy="29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Natuurrijk Limburg - YouTube">
            <a:extLst>
              <a:ext uri="{FF2B5EF4-FFF2-40B4-BE49-F238E27FC236}">
                <a16:creationId xmlns:a16="http://schemas.microsoft.com/office/drawing/2014/main" id="{20BB1F0B-8578-4639-B651-D9D858734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878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Eikelmuis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4969328" y="1608364"/>
            <a:ext cx="6104163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Kenmerken: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Lijkt op een kleine eekhoorn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Bruin of grijs van boven, witte buik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Zwart masker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Lange pluimstaart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1026" name="Picture 2" descr="Eikelmuis (© Wesley Overman)">
            <a:extLst>
              <a:ext uri="{FF2B5EF4-FFF2-40B4-BE49-F238E27FC236}">
                <a16:creationId xmlns:a16="http://schemas.microsoft.com/office/drawing/2014/main" id="{8F415ECB-6B43-480D-9369-5888BC987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0"/>
          <a:stretch/>
        </p:blipFill>
        <p:spPr bwMode="auto">
          <a:xfrm>
            <a:off x="510982" y="1689030"/>
            <a:ext cx="4196154" cy="413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47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B3C41-DBF4-43F1-853D-F8580AE89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D0E4BA2-76F8-4236-ABC3-356BEEC208C9}"/>
              </a:ext>
            </a:extLst>
          </p:cNvPr>
          <p:cNvSpPr txBox="1">
            <a:spLocks/>
          </p:cNvSpPr>
          <p:nvPr/>
        </p:nvSpPr>
        <p:spPr bwMode="auto">
          <a:xfrm>
            <a:off x="416486" y="161052"/>
            <a:ext cx="567514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99BF3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9BF3C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9BF3C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9BF3C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9BF3C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j-cs"/>
              </a:rPr>
              <a:t>Eikelmuis</a:t>
            </a:r>
            <a:b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j-cs"/>
              </a:rPr>
            </a:b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j-cs"/>
              </a:rPr>
              <a:t>Laatste 5 jaar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j-cs"/>
              </a:rPr>
              <a:t>(NDFF)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589CF9-332F-4015-9D36-95979E00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48" t="22590" r="64421" b="4155"/>
          <a:stretch/>
        </p:blipFill>
        <p:spPr>
          <a:xfrm>
            <a:off x="2871739" y="341784"/>
            <a:ext cx="7256709" cy="569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62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Eikelmuis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876" y="3257281"/>
            <a:ext cx="237784" cy="391090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5439905" y="1433512"/>
            <a:ext cx="6462792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Bijzonderheden: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Komt in NL alleen nog voor in zuidelijk deel </a:t>
            </a:r>
            <a:r>
              <a:rPr kumimoji="0" lang="nl-NL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Savelsbos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, en op </a:t>
            </a:r>
            <a:r>
              <a:rPr kumimoji="0" lang="nl-NL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Bemelerberg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Slaapt vanaf de eerste echt koude periode, 5 a 6 maanden lang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Gemaakt om te klimmen. G</a:t>
            </a:r>
            <a:r>
              <a:rPr kumimoji="0" lang="nl-NL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ebruikt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 omgevallen bomen en takken in bos en hagen in open gebied om zich langs te verplaatsen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Slaapt graag in door mensen </a:t>
            </a:r>
            <a:r>
              <a:rPr kumimoji="0" lang="nl-NL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gecreeerde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 slaapplaatsen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3074" name="Picture 2" descr="Afbeeldingsresultaat voor eikelmuis in holte">
            <a:extLst>
              <a:ext uri="{FF2B5EF4-FFF2-40B4-BE49-F238E27FC236}">
                <a16:creationId xmlns:a16="http://schemas.microsoft.com/office/drawing/2014/main" id="{E3DEF3B7-E899-4952-8251-0E40E1CC2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701" r="30339" b="46713"/>
          <a:stretch/>
        </p:blipFill>
        <p:spPr bwMode="auto">
          <a:xfrm>
            <a:off x="609600" y="950472"/>
            <a:ext cx="2827799" cy="34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eikelmuis">
            <a:extLst>
              <a:ext uri="{FF2B5EF4-FFF2-40B4-BE49-F238E27FC236}">
                <a16:creationId xmlns:a16="http://schemas.microsoft.com/office/drawing/2014/main" id="{52C0077B-E2E3-4C71-AFC5-F2CB18B3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76" y="3960228"/>
            <a:ext cx="3498997" cy="23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235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Eikelmuis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5494947" y="1771650"/>
            <a:ext cx="6048374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Maakt gebruik van: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(knot-)bomen met holtes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(hakhout-)bossen en -bosjes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bosranden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braamstruwelen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Graften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, holle wegen, struweelhagen en heggen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(hoogstam-)boomgaarden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zolders, houtstapels,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 oude schuurtjes (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sjöpkes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), in oude bijenkasten, nestkasten voor vogels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2056" name="Picture 8" descr="Afbeeldingsresultaat voor knot-es">
            <a:extLst>
              <a:ext uri="{FF2B5EF4-FFF2-40B4-BE49-F238E27FC236}">
                <a16:creationId xmlns:a16="http://schemas.microsoft.com/office/drawing/2014/main" id="{5086E3BF-451A-4265-A5A9-6280D8A27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008"/>
          <a:stretch/>
        </p:blipFill>
        <p:spPr bwMode="auto">
          <a:xfrm>
            <a:off x="506186" y="1279064"/>
            <a:ext cx="3905481" cy="31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fbeeldingsresultaat voor eikelmuis">
            <a:extLst>
              <a:ext uri="{FF2B5EF4-FFF2-40B4-BE49-F238E27FC236}">
                <a16:creationId xmlns:a16="http://schemas.microsoft.com/office/drawing/2014/main" id="{6A15BB88-EA58-41E9-AC52-44E821AD0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68" y="3276371"/>
            <a:ext cx="2123322" cy="31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715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Eikelmuis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5744935" y="1934936"/>
            <a:ext cx="5904918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Eet: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Insecten en andere ongewervelden (slakken, miljoenpoten, pissebedden, wormen.…)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fruit en andere vruchten (appel, pruim, kornoelje, meidoorn, vlier,…)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N</a:t>
            </a:r>
            <a:r>
              <a:rPr kumimoji="0" lang="nl-NL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oten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(walnoot, hazelnoot…)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4098" name="Picture 2" descr="Afbeeldingsresultaat voor miljoenpoot nederland">
            <a:extLst>
              <a:ext uri="{FF2B5EF4-FFF2-40B4-BE49-F238E27FC236}">
                <a16:creationId xmlns:a16="http://schemas.microsoft.com/office/drawing/2014/main" id="{C7ACA102-83BD-4970-AC55-335BC1E40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292" y="4634705"/>
            <a:ext cx="3388957" cy="175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AD899D3-B336-4DF2-A41B-2CE9EE89D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7" y="4316008"/>
            <a:ext cx="2952125" cy="185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fbeeldingsresultaat voor appelboom">
            <a:extLst>
              <a:ext uri="{FF2B5EF4-FFF2-40B4-BE49-F238E27FC236}">
                <a16:creationId xmlns:a16="http://schemas.microsoft.com/office/drawing/2014/main" id="{6023ACCD-B9E0-4ED7-8F4A-02524AD8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25" y="2517793"/>
            <a:ext cx="2777556" cy="20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fbeeldingsresultaat voor walnoot">
            <a:extLst>
              <a:ext uri="{FF2B5EF4-FFF2-40B4-BE49-F238E27FC236}">
                <a16:creationId xmlns:a16="http://schemas.microsoft.com/office/drawing/2014/main" id="{4ACE242F-8DF1-4362-B4DA-4EEA973D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47" y="1113389"/>
            <a:ext cx="2529667" cy="2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7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Eikelmuis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6234793" y="1608364"/>
            <a:ext cx="5347607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Aandacht bij beheer: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Spaar bomen met holtes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Spaar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sjöpkes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en rommelhoekjes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Plant en beheer knotbomen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Houd hoogstamboomgaarden in stand (handhaaf oude bomen zo lang mogelijk, plant regelmatig jonge bomen bij)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Hagen rondom boomgaarden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Handhaaf vrucht- en nootdragende soorten in graften, holle wegen en bosranden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Laat hagen breed uitgroeien zodat ze bloemen en vruchten dragen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Na de eerste koude periode niet met groot materieel werken in bos en bosranden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Altijd gefaseerd werken </a:t>
            </a:r>
          </a:p>
        </p:txBody>
      </p:sp>
      <p:pic>
        <p:nvPicPr>
          <p:cNvPr id="6" name="Afbeelding 7" descr="Afbeelding met sneeuw, buiten, bedekt, veld&#10;&#10;Beschrijving is gegenereerd met zeer hoge betrouwbaarheid">
            <a:extLst>
              <a:ext uri="{FF2B5EF4-FFF2-40B4-BE49-F238E27FC236}">
                <a16:creationId xmlns:a16="http://schemas.microsoft.com/office/drawing/2014/main" id="{EF1CC2E3-09CF-46BC-8B43-D3C8B7ABD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36" y="1636712"/>
            <a:ext cx="4743450" cy="41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68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endParaRPr lang="nl-NL" altLang="nl-NL" dirty="0">
              <a:ea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2914650" y="171903"/>
            <a:ext cx="604837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Eikelmuis gezien? Geef het door!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brouns@natuurrijklimburg.nl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5122" name="Picture 2" descr="Afbeeldingsresultaat voor eikelmuis">
            <a:extLst>
              <a:ext uri="{FF2B5EF4-FFF2-40B4-BE49-F238E27FC236}">
                <a16:creationId xmlns:a16="http://schemas.microsoft.com/office/drawing/2014/main" id="{378F3EC0-2CFC-47C4-BB19-ED70C1A0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39" y="1923632"/>
            <a:ext cx="7333464" cy="377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46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F5785D36-47DA-40F5-9911-A3DEE36EF72D}"/>
              </a:ext>
            </a:extLst>
          </p:cNvPr>
          <p:cNvSpPr txBox="1"/>
          <p:nvPr/>
        </p:nvSpPr>
        <p:spPr>
          <a:xfrm>
            <a:off x="585849" y="570016"/>
            <a:ext cx="1102030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AGENDA:</a:t>
            </a:r>
          </a:p>
          <a:p>
            <a:endParaRPr lang="nl-NL" dirty="0"/>
          </a:p>
          <a:p>
            <a:pPr marL="342900" indent="-342900">
              <a:buAutoNum type="arabicPeriod"/>
            </a:pPr>
            <a:r>
              <a:rPr lang="nl-NL" sz="2200" b="1" dirty="0"/>
              <a:t>Opening en vaststellen agenda</a:t>
            </a:r>
          </a:p>
          <a:p>
            <a:pPr marL="342900" indent="-342900">
              <a:buAutoNum type="arabicPeriod"/>
            </a:pPr>
            <a:r>
              <a:rPr lang="nl-NL" sz="2200" b="1" dirty="0"/>
              <a:t>Mededelingen</a:t>
            </a:r>
          </a:p>
          <a:p>
            <a:pPr marL="342900" indent="-342900">
              <a:buAutoNum type="arabicPeriod"/>
            </a:pPr>
            <a:r>
              <a:rPr lang="nl-NL" sz="2200" b="1" dirty="0"/>
              <a:t>Verslag 9</a:t>
            </a:r>
            <a:r>
              <a:rPr lang="nl-NL" sz="2200" b="1" baseline="30000" dirty="0"/>
              <a:t>de</a:t>
            </a:r>
            <a:r>
              <a:rPr lang="nl-NL" sz="2200" b="1" dirty="0"/>
              <a:t> Algemene Ledenvergadering 15 september 2021		Ter vaststelling</a:t>
            </a:r>
          </a:p>
          <a:p>
            <a:pPr marL="342900" indent="-342900">
              <a:buAutoNum type="arabicPeriod"/>
            </a:pPr>
            <a:r>
              <a:rPr lang="nl-NL" sz="2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Thema: Boerenlandsoorten						Ter informatie</a:t>
            </a:r>
          </a:p>
          <a:p>
            <a:r>
              <a:rPr lang="nl-NL" sz="2200" b="1" dirty="0"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nl-NL" sz="2200" dirty="0">
                <a:ea typeface="Times New Roman" panose="02020603050405020304" pitchFamily="18" charset="0"/>
                <a:cs typeface="Arial" panose="020B0604020202020204" pitchFamily="34" charset="0"/>
              </a:rPr>
              <a:t>Spreker: Anke Brouns,</a:t>
            </a:r>
            <a:r>
              <a:rPr lang="nl-NL" sz="2200" dirty="0"/>
              <a:t> veldmedewerker Natuurrijk Limburg</a:t>
            </a:r>
            <a:endParaRPr lang="nl-NL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2200" b="1" dirty="0">
                <a:cs typeface="Arial" panose="020B0604020202020204" pitchFamily="34" charset="0"/>
              </a:rPr>
              <a:t>Pauze</a:t>
            </a:r>
          </a:p>
          <a:p>
            <a:r>
              <a:rPr lang="nl-NL" sz="2200" b="1" dirty="0"/>
              <a:t>5.  Financiën 								Ter goedkeuring</a:t>
            </a:r>
          </a:p>
          <a:p>
            <a:r>
              <a:rPr lang="nl-NL" sz="2200" b="1" dirty="0"/>
              <a:t>6.  Coöperatie nieuws							Ter informatie</a:t>
            </a:r>
          </a:p>
          <a:p>
            <a:r>
              <a:rPr lang="nl-NL" sz="2200" dirty="0"/>
              <a:t>       Spreker: Johannes </a:t>
            </a:r>
            <a:r>
              <a:rPr lang="nl-NL" sz="2200" dirty="0" err="1"/>
              <a:t>d’Ansembourg</a:t>
            </a:r>
            <a:r>
              <a:rPr lang="nl-NL" sz="2200" dirty="0"/>
              <a:t>, voorzitter Natuurrijk Limburg Zuid	</a:t>
            </a:r>
          </a:p>
          <a:p>
            <a:r>
              <a:rPr lang="nl-NL" sz="2200" b="1" dirty="0"/>
              <a:t>7.  Het nieuwe GLB in relatie tot het </a:t>
            </a:r>
            <a:r>
              <a:rPr lang="nl-NL" sz="2200" b="1" dirty="0" err="1"/>
              <a:t>ANLb</a:t>
            </a:r>
            <a:r>
              <a:rPr lang="nl-NL" sz="2200" b="1" dirty="0"/>
              <a:t>				Ter informatie</a:t>
            </a:r>
          </a:p>
          <a:p>
            <a:r>
              <a:rPr lang="nl-NL" sz="2200" dirty="0"/>
              <a:t>       Spreker: Frans Blezer, veldmedewerker Natuurrijk Limburg</a:t>
            </a:r>
          </a:p>
          <a:p>
            <a:r>
              <a:rPr lang="nl-NL" sz="2200" b="1" dirty="0"/>
              <a:t>8.  Verkiezing bestuursleden						Ter stemming</a:t>
            </a:r>
          </a:p>
          <a:p>
            <a:r>
              <a:rPr lang="nl-NL" sz="2200" b="1" dirty="0"/>
              <a:t>9.  Rondvraag </a:t>
            </a:r>
          </a:p>
          <a:p>
            <a:r>
              <a:rPr lang="nl-NL" sz="2200" b="1" dirty="0"/>
              <a:t>10. Sluiting</a:t>
            </a:r>
          </a:p>
          <a:p>
            <a:endParaRPr lang="nl-NL" sz="2200" b="1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16DEC4D-1A52-4621-9FAC-BE390F0374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38" y="73276"/>
            <a:ext cx="2225749" cy="12287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3803C3-E5DB-43C1-B15D-A4DAC2BD5917}"/>
              </a:ext>
            </a:extLst>
          </p:cNvPr>
          <p:cNvSpPr/>
          <p:nvPr/>
        </p:nvSpPr>
        <p:spPr>
          <a:xfrm>
            <a:off x="0" y="6545580"/>
            <a:ext cx="12192000" cy="23914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282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>
                <a:ea typeface="Verdana"/>
              </a:rPr>
              <a:t>Grauwe klauwier</a:t>
            </a:r>
            <a:endParaRPr lang="nl-NL" altLang="nl-NL" dirty="0">
              <a:ea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6234792" y="1608364"/>
            <a:ext cx="4947558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Kenmerken: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Formaat merel maar slanker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Mannetje zwart masker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In NL van mei tot september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In voorjaar vaak te zien in toppen van struiken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Nest vrij laag; 1-1,5 m boven de grond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6" name="Afbeelding 6" descr="Afbeelding met vogel, buiten, dier, klein&#10;&#10;Beschrijving is gegenereerd met zeer hoge betrouwbaarheid">
            <a:extLst>
              <a:ext uri="{FF2B5EF4-FFF2-40B4-BE49-F238E27FC236}">
                <a16:creationId xmlns:a16="http://schemas.microsoft.com/office/drawing/2014/main" id="{EFD339DB-6974-4A16-B9A1-2407BE205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0" t="-6079" r="26043" b="-575"/>
          <a:stretch/>
        </p:blipFill>
        <p:spPr>
          <a:xfrm>
            <a:off x="1009650" y="1614123"/>
            <a:ext cx="5024628" cy="3554414"/>
          </a:xfrm>
          <a:prstGeom prst="rect">
            <a:avLst/>
          </a:prstGeom>
        </p:spPr>
      </p:pic>
      <p:pic>
        <p:nvPicPr>
          <p:cNvPr id="2050" name="Picture 2" descr="Afbeeldingsresultaat voor grauwe klauwier&quot;">
            <a:extLst>
              <a:ext uri="{FF2B5EF4-FFF2-40B4-BE49-F238E27FC236}">
                <a16:creationId xmlns:a16="http://schemas.microsoft.com/office/drawing/2014/main" id="{E2FA99CC-3B8C-4A59-9A3C-D510AEF75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7" y="4486834"/>
            <a:ext cx="2828356" cy="212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atuurrijk Limburg - YouTube">
            <a:extLst>
              <a:ext uri="{FF2B5EF4-FFF2-40B4-BE49-F238E27FC236}">
                <a16:creationId xmlns:a16="http://schemas.microsoft.com/office/drawing/2014/main" id="{FF26B929-1BC6-42C8-8B8E-E0E07FF2C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033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40008-0552-45FC-9472-80C3EA8B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29" y="408958"/>
            <a:ext cx="1935880" cy="1435741"/>
          </a:xfrm>
        </p:spPr>
        <p:txBody>
          <a:bodyPr/>
          <a:lstStyle/>
          <a:p>
            <a:r>
              <a:rPr lang="nl-NL" sz="1800" dirty="0">
                <a:solidFill>
                  <a:schemeClr val="tx1"/>
                </a:solidFill>
              </a:rPr>
              <a:t>Grauwe klauwier laatste 5 jaar (NDFF)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2C9312-3D3E-4B3D-80BA-013CA5999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216" y="1384419"/>
            <a:ext cx="3503777" cy="3484444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12EFDBC-5A92-457A-8F26-B7269D795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26944" r="65547" b="13034"/>
          <a:stretch/>
        </p:blipFill>
        <p:spPr>
          <a:xfrm>
            <a:off x="2478280" y="300179"/>
            <a:ext cx="7133440" cy="548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05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>
                <a:ea typeface="Verdana"/>
              </a:rPr>
              <a:t>Grauwe klauwier</a:t>
            </a:r>
            <a:endParaRPr lang="nl-NL" altLang="nl-NL" dirty="0">
              <a:ea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6234792" y="1608364"/>
            <a:ext cx="4838699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Maakt gebruik van: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Struwelen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Graften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Braamkoepels met struiken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Extensieve bloemrijke graslanden met veel insecten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7" name="Afbeelding 6" descr="Afbeelding met buiten, plant, gras, boom&#10;&#10;Automatisch gegenereerde beschrijving">
            <a:extLst>
              <a:ext uri="{FF2B5EF4-FFF2-40B4-BE49-F238E27FC236}">
                <a16:creationId xmlns:a16="http://schemas.microsoft.com/office/drawing/2014/main" id="{5B113042-9390-48A6-BB72-66F95F43A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8" y="1692332"/>
            <a:ext cx="5565751" cy="3130735"/>
          </a:xfrm>
          <a:prstGeom prst="rect">
            <a:avLst/>
          </a:prstGeom>
        </p:spPr>
      </p:pic>
      <p:pic>
        <p:nvPicPr>
          <p:cNvPr id="8" name="Picture 4" descr="Natuurrijk Limburg - YouTube">
            <a:extLst>
              <a:ext uri="{FF2B5EF4-FFF2-40B4-BE49-F238E27FC236}">
                <a16:creationId xmlns:a16="http://schemas.microsoft.com/office/drawing/2014/main" id="{3183C1D8-6F71-4B52-B7CC-8219F5B02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221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>
                <a:ea typeface="Verdana"/>
              </a:rPr>
              <a:t>Grauwe klauwier</a:t>
            </a:r>
            <a:endParaRPr lang="nl-NL" altLang="nl-NL" dirty="0">
              <a:ea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5874331" y="1589879"/>
            <a:ext cx="3736522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Eet: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Insecten, bij voorkeur grote, anders veel, en liefst dichtbij nest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8" name="Afbeelding 8" descr="Afbeelding met dier, insect, gras, klein&#10;&#10;Beschrijving is gegenereerd met zeer hoge betrouwbaarheid">
            <a:extLst>
              <a:ext uri="{FF2B5EF4-FFF2-40B4-BE49-F238E27FC236}">
                <a16:creationId xmlns:a16="http://schemas.microsoft.com/office/drawing/2014/main" id="{E4591F72-7299-43CF-A519-EA3862C8C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91" y="1227365"/>
            <a:ext cx="2250417" cy="3003454"/>
          </a:xfrm>
          <a:prstGeom prst="rect">
            <a:avLst/>
          </a:prstGeom>
        </p:spPr>
      </p:pic>
      <p:pic>
        <p:nvPicPr>
          <p:cNvPr id="3074" name="Picture 2" descr="Afbeeldingsresultaat voor hommel">
            <a:extLst>
              <a:ext uri="{FF2B5EF4-FFF2-40B4-BE49-F238E27FC236}">
                <a16:creationId xmlns:a16="http://schemas.microsoft.com/office/drawing/2014/main" id="{A5713B9F-C9F7-47D3-A1DA-2038F729F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0" y="2150695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mestkever&quot;">
            <a:extLst>
              <a:ext uri="{FF2B5EF4-FFF2-40B4-BE49-F238E27FC236}">
                <a16:creationId xmlns:a16="http://schemas.microsoft.com/office/drawing/2014/main" id="{AB4DAE65-C6EF-4235-A7A6-B68CDA03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159" y="4209211"/>
            <a:ext cx="3083331" cy="173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fbeeldingsresultaat voor grauwe klauwier met hagedis&quot;">
            <a:extLst>
              <a:ext uri="{FF2B5EF4-FFF2-40B4-BE49-F238E27FC236}">
                <a16:creationId xmlns:a16="http://schemas.microsoft.com/office/drawing/2014/main" id="{A789D1DC-2EF4-4408-8365-B2EAEC290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1" y="4584656"/>
            <a:ext cx="2723779" cy="18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atuurrijk Limburg - YouTube">
            <a:extLst>
              <a:ext uri="{FF2B5EF4-FFF2-40B4-BE49-F238E27FC236}">
                <a16:creationId xmlns:a16="http://schemas.microsoft.com/office/drawing/2014/main" id="{8317773C-965E-478F-8753-C3AFDE9FE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755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>
                <a:ea typeface="Verdana"/>
              </a:rPr>
              <a:t>Grauwe klauwier</a:t>
            </a:r>
            <a:endParaRPr lang="nl-NL" altLang="nl-NL" dirty="0">
              <a:ea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6285781" y="1798864"/>
            <a:ext cx="5549709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Bijzonderheden: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Prikt prooien op doornen en prikkeldraad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Voorkeur voor nest: vrijstaande kleine bosjes met veel doorns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Voedsel zo dicht mogelijk bij de nestplaats, enkele tientallen meters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Extensief begraasd grasland; veel insecten, voedsel zichtbaar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Geen gebruik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ontwormingsmiddelen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bij vee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Nieuwe territoria vaak naast bestaande</a:t>
            </a:r>
          </a:p>
        </p:txBody>
      </p:sp>
      <p:pic>
        <p:nvPicPr>
          <p:cNvPr id="10" name="Afbeelding 10" descr="Afbeelding met gras, buiten, natuur, veld&#10;&#10;Beschrijving is gegenereerd met zeer hoge betrouwbaarheid">
            <a:extLst>
              <a:ext uri="{FF2B5EF4-FFF2-40B4-BE49-F238E27FC236}">
                <a16:creationId xmlns:a16="http://schemas.microsoft.com/office/drawing/2014/main" id="{43D22BE1-12B0-422D-99A6-F1E86815E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2" y="1417495"/>
            <a:ext cx="4296054" cy="272753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A354CFE-D070-4FF3-B3FD-4D4B776EF2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89" y="4290841"/>
            <a:ext cx="3276797" cy="214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Natuurrijk Limburg - YouTube">
            <a:extLst>
              <a:ext uri="{FF2B5EF4-FFF2-40B4-BE49-F238E27FC236}">
                <a16:creationId xmlns:a16="http://schemas.microsoft.com/office/drawing/2014/main" id="{4AE54BA4-1305-4984-92F6-5BB3CAB4B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306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867" y="221570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Grauwe klauwier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6234793" y="1608364"/>
            <a:ext cx="5451021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Aandacht bij beheer: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Stimuleren van ontwikkelen van braamkoepels waar struweel in kan ontstaan, bijvoorbeeld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perceelsranden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Extensief begrazen ten gunste van grote insecten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Gefaseerd maaien of gewas  laten overstaan bij maaien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Voorkomen van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ontwomingsmiddelen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in mest in het terrein (ontwormen in de stal en pas naar buiten als middel uit systeem is)</a:t>
            </a:r>
          </a:p>
        </p:txBody>
      </p:sp>
      <p:pic>
        <p:nvPicPr>
          <p:cNvPr id="7" name="Afbeelding 6" descr="Afbeelding met gras, buiten, veld, staand&#10;&#10;Automatisch gegenereerde beschrijving">
            <a:extLst>
              <a:ext uri="{FF2B5EF4-FFF2-40B4-BE49-F238E27FC236}">
                <a16:creationId xmlns:a16="http://schemas.microsoft.com/office/drawing/2014/main" id="{A989FB24-F366-4E47-A419-B04EC9278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40" y="1636712"/>
            <a:ext cx="5618747" cy="421406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22CE2A9-C0BA-4A25-815A-549CBADA9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3" y="4784393"/>
            <a:ext cx="3233380" cy="1820797"/>
          </a:xfrm>
          <a:prstGeom prst="rect">
            <a:avLst/>
          </a:prstGeom>
        </p:spPr>
      </p:pic>
      <p:pic>
        <p:nvPicPr>
          <p:cNvPr id="9" name="Picture 4" descr="Natuurrijk Limburg - YouTube">
            <a:extLst>
              <a:ext uri="{FF2B5EF4-FFF2-40B4-BE49-F238E27FC236}">
                <a16:creationId xmlns:a16="http://schemas.microsoft.com/office/drawing/2014/main" id="{0193F0E4-22A2-4291-8034-711B14B82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5" y="341313"/>
            <a:ext cx="5374354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Grauwe klauwier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pic>
        <p:nvPicPr>
          <p:cNvPr id="2" name="Afbeelding 3" descr="Afbeelding met voedsel&#10;&#10;Beschrijving is gegenereerd met zeer hoge betrouwbaarheid">
            <a:extLst>
              <a:ext uri="{FF2B5EF4-FFF2-40B4-BE49-F238E27FC236}">
                <a16:creationId xmlns:a16="http://schemas.microsoft.com/office/drawing/2014/main" id="{EB941EAB-78FA-414C-9DE9-8808E2CC6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344" y="1252276"/>
            <a:ext cx="7847161" cy="5546769"/>
          </a:xfrm>
          <a:prstGeom prst="rect">
            <a:avLst/>
          </a:prstGeom>
        </p:spPr>
      </p:pic>
      <p:pic>
        <p:nvPicPr>
          <p:cNvPr id="6" name="Picture 4" descr="Natuurrijk Limburg - YouTube">
            <a:extLst>
              <a:ext uri="{FF2B5EF4-FFF2-40B4-BE49-F238E27FC236}">
                <a16:creationId xmlns:a16="http://schemas.microsoft.com/office/drawing/2014/main" id="{9ACD51ED-FA70-4076-B581-F7AD2B7F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30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fbeeldingsresultaat voor vliegend hert&quot;">
            <a:extLst>
              <a:ext uri="{FF2B5EF4-FFF2-40B4-BE49-F238E27FC236}">
                <a16:creationId xmlns:a16="http://schemas.microsoft.com/office/drawing/2014/main" id="{98E054E6-03E5-463B-9851-6ED8086A1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24" y="3130722"/>
            <a:ext cx="3398293" cy="279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Vliegend hert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082175" y="4388172"/>
            <a:ext cx="992132" cy="279282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6234792" y="1608364"/>
            <a:ext cx="5781310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Kenmerken: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Grootste kever in NL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Mannetjes: 4 -9 cm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Vrouwtjes:  3-5 cm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Alleen mannetjes hebben “gewei”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Volwassen kevers: juni t/m aug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Kevers voeden zich met sappen van bloedende (eiken)bomen.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Beperkte verspreidingscapaciteit=&gt; moeilijke kolonisator.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Vrouwtjes nog honkvaster dan mannetjes.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1026" name="Picture 2" descr="Afbeeldingsresultaat voor vliegend hert&quot;">
            <a:extLst>
              <a:ext uri="{FF2B5EF4-FFF2-40B4-BE49-F238E27FC236}">
                <a16:creationId xmlns:a16="http://schemas.microsoft.com/office/drawing/2014/main" id="{F18BFE6A-5340-422E-80FD-4BE18772B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55637"/>
            <a:ext cx="2855367" cy="299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vliegend hert&quot;">
            <a:extLst>
              <a:ext uri="{FF2B5EF4-FFF2-40B4-BE49-F238E27FC236}">
                <a16:creationId xmlns:a16="http://schemas.microsoft.com/office/drawing/2014/main" id="{227CD528-5261-4FB3-A370-FAF9C4EEB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6" y="3595618"/>
            <a:ext cx="3072169" cy="203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505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B1C08-C99F-46D3-A17E-CBA91A75C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0E719AA0-2ACD-4AE7-A250-0AD77A914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79" t="22467" r="64173" b="8241"/>
          <a:stretch/>
        </p:blipFill>
        <p:spPr>
          <a:xfrm>
            <a:off x="3868906" y="341784"/>
            <a:ext cx="5552684" cy="5930051"/>
          </a:xfr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DE6AD85-4864-4FD2-A9CE-FEB60ACB7EFC}"/>
              </a:ext>
            </a:extLst>
          </p:cNvPr>
          <p:cNvSpPr txBox="1">
            <a:spLocks/>
          </p:cNvSpPr>
          <p:nvPr/>
        </p:nvSpPr>
        <p:spPr bwMode="auto">
          <a:xfrm>
            <a:off x="416486" y="444380"/>
            <a:ext cx="2353924" cy="104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99BF3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9BF3C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9BF3C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9BF3C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9BF3C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j-cs"/>
              </a:rPr>
              <a:t>Vliegend hert</a:t>
            </a:r>
            <a:b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j-cs"/>
              </a:rPr>
            </a:b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j-cs"/>
              </a:rPr>
              <a:t>laatste 5 jaar(NDFF)</a:t>
            </a:r>
          </a:p>
        </p:txBody>
      </p:sp>
    </p:spTree>
    <p:extLst>
      <p:ext uri="{BB962C8B-B14F-4D97-AF65-F5344CB8AC3E}">
        <p14:creationId xmlns:p14="http://schemas.microsoft.com/office/powerpoint/2010/main" val="500688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Vliegend hert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082175" y="4388172"/>
            <a:ext cx="992132" cy="279282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6234792" y="1608364"/>
            <a:ext cx="5781310" cy="38779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Kenmerken: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Larven afhankelijk van dood (eiken)hout aangetast door witrotschimmel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Grote larven: Tot 9 cm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Leven 4 -8 jaar in de bodem (15 -40 cm diep)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Er moet in deze periode voldoende geschikt hout aanwezig zijn 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Door slechte kolonisatievermogen en lange larve stadium zeer kwetsbaar!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2052" name="Picture 4" descr="Afbeeldingsresultaat voor larve vliegend hert&quot;">
            <a:extLst>
              <a:ext uri="{FF2B5EF4-FFF2-40B4-BE49-F238E27FC236}">
                <a16:creationId xmlns:a16="http://schemas.microsoft.com/office/drawing/2014/main" id="{5FA41200-75E3-4E15-96E9-1235B49D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42295"/>
            <a:ext cx="3513928" cy="263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sresultaat voor larve vliegend hert&quot;">
            <a:extLst>
              <a:ext uri="{FF2B5EF4-FFF2-40B4-BE49-F238E27FC236}">
                <a16:creationId xmlns:a16="http://schemas.microsoft.com/office/drawing/2014/main" id="{98D01DE2-917A-4BB1-BE86-6D75765B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53" y="3222786"/>
            <a:ext cx="22288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689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6D3F023-CECB-7280-96AD-B67F16265D22}"/>
              </a:ext>
            </a:extLst>
          </p:cNvPr>
          <p:cNvSpPr txBox="1"/>
          <p:nvPr/>
        </p:nvSpPr>
        <p:spPr>
          <a:xfrm>
            <a:off x="1113810" y="3023754"/>
            <a:ext cx="4900144" cy="27369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MEDEDELINGEN</a:t>
            </a:r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5295068-ED97-9A00-99C6-069C929C1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2003" b="2"/>
          <a:stretch/>
        </p:blipFill>
        <p:spPr>
          <a:xfrm>
            <a:off x="7114162" y="471748"/>
            <a:ext cx="4324849" cy="25520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gras, buiten, lucht, boom&#10;&#10;Automatisch gegenereerde beschrijving">
            <a:extLst>
              <a:ext uri="{FF2B5EF4-FFF2-40B4-BE49-F238E27FC236}">
                <a16:creationId xmlns:a16="http://schemas.microsoft.com/office/drawing/2014/main" id="{1651939C-90C0-25B9-0623-5F2682201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2" b="-2"/>
          <a:stretch/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6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218646-1C62-46F9-A6AA-F63EA3B6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Vliegend hert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56ECCE4-8CB1-4B89-866E-C8AA9AC7D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28483" r="4767" b="8697"/>
          <a:stretch/>
        </p:blipFill>
        <p:spPr>
          <a:xfrm>
            <a:off x="1204957" y="1484784"/>
            <a:ext cx="9195275" cy="4661779"/>
          </a:xfrm>
        </p:spPr>
      </p:pic>
    </p:spTree>
    <p:extLst>
      <p:ext uri="{BB962C8B-B14F-4D97-AF65-F5344CB8AC3E}">
        <p14:creationId xmlns:p14="http://schemas.microsoft.com/office/powerpoint/2010/main" val="196459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Vliegend hert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6234792" y="1608364"/>
            <a:ext cx="4838699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Maakt gebruik van: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(Hakhout)bos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Graften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Holle wegen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Houtwallen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Oude hoogstambomen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Dood hout aangetast door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witrot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schimmels (hout moet in (na)zomer gezaagd zijn)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1F827AD-A05B-4FA0-872B-2C4B13971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8" y="1120776"/>
            <a:ext cx="4103510" cy="230822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5279DE8-76B8-49A5-925D-926C10B46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35" y="3191403"/>
            <a:ext cx="4237542" cy="238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28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28D63-9EFC-425B-834A-D8A2C1DF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Vliegend hert</a:t>
            </a:r>
          </a:p>
        </p:txBody>
      </p:sp>
      <p:pic>
        <p:nvPicPr>
          <p:cNvPr id="1026" name="Picture 2" descr="Afbeeldingsresultaat voor witrot">
            <a:extLst>
              <a:ext uri="{FF2B5EF4-FFF2-40B4-BE49-F238E27FC236}">
                <a16:creationId xmlns:a16="http://schemas.microsoft.com/office/drawing/2014/main" id="{9B0BCDD6-81E3-4DB9-9657-449D1E887E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2"/>
          <a:stretch/>
        </p:blipFill>
        <p:spPr bwMode="auto">
          <a:xfrm>
            <a:off x="1247775" y="1325848"/>
            <a:ext cx="3895265" cy="259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bruinrot">
            <a:extLst>
              <a:ext uri="{FF2B5EF4-FFF2-40B4-BE49-F238E27FC236}">
                <a16:creationId xmlns:a16="http://schemas.microsoft.com/office/drawing/2014/main" id="{821D7346-53DB-49DD-A74D-F13E9F2E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76" y="1329470"/>
            <a:ext cx="4216599" cy="259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CF28234-6074-4425-B64D-5DEA6A250960}"/>
              </a:ext>
            </a:extLst>
          </p:cNvPr>
          <p:cNvSpPr txBox="1"/>
          <p:nvPr/>
        </p:nvSpPr>
        <p:spPr>
          <a:xfrm>
            <a:off x="2571750" y="4051903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witrot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4AD67D0-92FF-48FC-BD03-2B92A2A89F4F}"/>
              </a:ext>
            </a:extLst>
          </p:cNvPr>
          <p:cNvSpPr txBox="1"/>
          <p:nvPr/>
        </p:nvSpPr>
        <p:spPr>
          <a:xfrm>
            <a:off x="7229475" y="4051903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bruinrot</a:t>
            </a:r>
          </a:p>
        </p:txBody>
      </p:sp>
    </p:spTree>
    <p:extLst>
      <p:ext uri="{BB962C8B-B14F-4D97-AF65-F5344CB8AC3E}">
        <p14:creationId xmlns:p14="http://schemas.microsoft.com/office/powerpoint/2010/main" val="3409569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341313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Vliegend hert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6234792" y="1608364"/>
            <a:ext cx="4838699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lt"/>
              </a:rPr>
              <a:t>Maakt gebruik van: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(Hakhout)bos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Graften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Holle wegen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Houtwallen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Oude hoogstambomen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Dood hout aangetast door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witrot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schimmels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7226CEA-E3D7-4050-9FDD-9D4F213A6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3" y="758822"/>
            <a:ext cx="3180597" cy="238544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8F7FE1E-4100-4890-B54F-3725D22B88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1"/>
          <a:stretch/>
        </p:blipFill>
        <p:spPr>
          <a:xfrm>
            <a:off x="2941940" y="2228751"/>
            <a:ext cx="3091318" cy="225517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56D024A-8719-45EF-AC56-D543254F96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2" y="3780689"/>
            <a:ext cx="3091319" cy="23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17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0953FD33-2D79-4804-B1D5-09204009A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034" y="2441645"/>
            <a:ext cx="4088317" cy="251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867" y="221570"/>
            <a:ext cx="6048375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Vliegend hert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385B14-24A0-4612-9A54-DC2471B3A913}"/>
              </a:ext>
            </a:extLst>
          </p:cNvPr>
          <p:cNvSpPr txBox="1"/>
          <p:nvPr/>
        </p:nvSpPr>
        <p:spPr>
          <a:xfrm>
            <a:off x="6913548" y="1608364"/>
            <a:ext cx="485480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Aandacht bij beheer: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Voer hakhoutbeheer uit in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graften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, bosranden, holle wegen en houtwallen.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Laat oude stobben staan en pas op met werkzaamheden (voorkom bodemverdichting)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Laat dode bomen staan, mits ze geen gevaar vormen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Leg een broedstoof aan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7C4A8C1-0AC5-42E2-8D6F-E907B96CD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60" t="48036" r="41644" b="27855"/>
          <a:stretch/>
        </p:blipFill>
        <p:spPr>
          <a:xfrm>
            <a:off x="423646" y="1120776"/>
            <a:ext cx="3757194" cy="195255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9E83D5-31CD-4E8E-A730-049384581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3" y="3113117"/>
            <a:ext cx="2178858" cy="290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15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5" y="341313"/>
            <a:ext cx="5675144" cy="1143000"/>
          </a:xfrm>
        </p:spPr>
        <p:txBody>
          <a:bodyPr/>
          <a:lstStyle/>
          <a:p>
            <a:pPr eaLnBrk="1" hangingPunct="1"/>
            <a:r>
              <a:rPr lang="nl-NL" altLang="nl-NL" dirty="0" err="1">
                <a:ea typeface="Verdana"/>
              </a:rPr>
              <a:t>Vroedmeesterpad</a:t>
            </a:r>
            <a:endParaRPr lang="nl-NL" altLang="nl-NL" dirty="0">
              <a:ea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8" name="Afbeelding 8" descr="Afbeelding met gras, dier, buiten, kikker&#10;&#10;Beschrijving is gegenereerd met zeer hoge betrouwbaarheid">
            <a:extLst>
              <a:ext uri="{FF2B5EF4-FFF2-40B4-BE49-F238E27FC236}">
                <a16:creationId xmlns:a16="http://schemas.microsoft.com/office/drawing/2014/main" id="{1DFD9EB0-29FC-42C9-A479-F1CD52A6F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4" y="1635735"/>
            <a:ext cx="4487707" cy="336126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62B1DEB-C05D-4CA9-AD30-FD477466FEC4}"/>
              </a:ext>
            </a:extLst>
          </p:cNvPr>
          <p:cNvSpPr txBox="1"/>
          <p:nvPr/>
        </p:nvSpPr>
        <p:spPr>
          <a:xfrm>
            <a:off x="5606714" y="1635735"/>
            <a:ext cx="50893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Kenmerken: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Kleine pad (eigenlijk een kikker)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Mannetje draagt eieren op de rug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Verticale pupil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Soms rode stipjes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Kenmerkende fluitende roep (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Klungelke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Larven groot, met stipjes en vlekjes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098" name="Picture 2" descr="Image result for vroedmeesterpad larve">
            <a:extLst>
              <a:ext uri="{FF2B5EF4-FFF2-40B4-BE49-F238E27FC236}">
                <a16:creationId xmlns:a16="http://schemas.microsoft.com/office/drawing/2014/main" id="{CD5B98D9-0DE4-4E5E-B166-D40E77583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56" y="4319337"/>
            <a:ext cx="3918040" cy="24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atuurrijk Limburg - YouTube">
            <a:extLst>
              <a:ext uri="{FF2B5EF4-FFF2-40B4-BE49-F238E27FC236}">
                <a16:creationId xmlns:a16="http://schemas.microsoft.com/office/drawing/2014/main" id="{7A7B33B2-C4F1-46ED-AE88-4D6C15019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031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0" y="42183"/>
            <a:ext cx="2587568" cy="1143000"/>
          </a:xfrm>
        </p:spPr>
        <p:txBody>
          <a:bodyPr/>
          <a:lstStyle/>
          <a:p>
            <a:pPr algn="l" eaLnBrk="1" hangingPunct="1"/>
            <a:r>
              <a:rPr lang="nl-NL" altLang="nl-NL" sz="2000" dirty="0">
                <a:solidFill>
                  <a:schemeClr val="tx1"/>
                </a:solidFill>
                <a:ea typeface="Verdana"/>
              </a:rPr>
              <a:t>Vroedmeesterpad</a:t>
            </a:r>
            <a:br>
              <a:rPr lang="nl-NL" altLang="nl-NL" sz="2000" dirty="0">
                <a:solidFill>
                  <a:schemeClr val="tx1"/>
                </a:solidFill>
                <a:ea typeface="Verdana"/>
              </a:rPr>
            </a:br>
            <a:r>
              <a:rPr lang="nl-NL" altLang="nl-NL" sz="2000" dirty="0">
                <a:solidFill>
                  <a:schemeClr val="tx1"/>
                </a:solidFill>
                <a:ea typeface="Verdana"/>
              </a:rPr>
              <a:t>Laatste 5 jaar(NDFF)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8F04BB-74E6-467F-8B22-B6EB3D82B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25" t="41172" r="62921" b="10685"/>
          <a:stretch/>
        </p:blipFill>
        <p:spPr>
          <a:xfrm>
            <a:off x="2640649" y="481057"/>
            <a:ext cx="6708449" cy="500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99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vroedmeesterpad in muurtje">
            <a:extLst>
              <a:ext uri="{FF2B5EF4-FFF2-40B4-BE49-F238E27FC236}">
                <a16:creationId xmlns:a16="http://schemas.microsoft.com/office/drawing/2014/main" id="{25503F92-F32E-4AF8-8F78-BE6E4047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50" y="1494100"/>
            <a:ext cx="7724273" cy="496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5" y="341313"/>
            <a:ext cx="5675144" cy="1143000"/>
          </a:xfrm>
        </p:spPr>
        <p:txBody>
          <a:bodyPr/>
          <a:lstStyle/>
          <a:p>
            <a:pPr eaLnBrk="1" hangingPunct="1"/>
            <a:r>
              <a:rPr lang="nl-NL" altLang="nl-NL" dirty="0" err="1">
                <a:ea typeface="Verdana"/>
              </a:rPr>
              <a:t>Vroedmeesterpad</a:t>
            </a:r>
            <a:endParaRPr lang="nl-NL" altLang="nl-NL" dirty="0">
              <a:ea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2B1DEB-C05D-4CA9-AD30-FD477466FEC4}"/>
              </a:ext>
            </a:extLst>
          </p:cNvPr>
          <p:cNvSpPr txBox="1"/>
          <p:nvPr/>
        </p:nvSpPr>
        <p:spPr>
          <a:xfrm>
            <a:off x="5739063" y="2150695"/>
            <a:ext cx="3489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vroedmeesterpad (1)">
            <a:hlinkClick r:id="" action="ppaction://media"/>
            <a:extLst>
              <a:ext uri="{FF2B5EF4-FFF2-40B4-BE49-F238E27FC236}">
                <a16:creationId xmlns:a16="http://schemas.microsoft.com/office/drawing/2014/main" id="{8B2A4BDC-5583-4433-A8B6-5C6681522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Picture 4" descr="Natuurrijk Limburg - YouTube">
            <a:extLst>
              <a:ext uri="{FF2B5EF4-FFF2-40B4-BE49-F238E27FC236}">
                <a16:creationId xmlns:a16="http://schemas.microsoft.com/office/drawing/2014/main" id="{1A48D7DF-7733-4025-90E1-EB1F2BCA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5" y="341313"/>
            <a:ext cx="5675144" cy="1143000"/>
          </a:xfrm>
        </p:spPr>
        <p:txBody>
          <a:bodyPr/>
          <a:lstStyle/>
          <a:p>
            <a:pPr eaLnBrk="1" hangingPunct="1"/>
            <a:r>
              <a:rPr lang="nl-NL" altLang="nl-NL" dirty="0" err="1">
                <a:ea typeface="Verdana"/>
              </a:rPr>
              <a:t>Vroedmeesterpad</a:t>
            </a:r>
            <a:endParaRPr lang="nl-NL" altLang="nl-NL" dirty="0">
              <a:ea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2B1DEB-C05D-4CA9-AD30-FD477466FEC4}"/>
              </a:ext>
            </a:extLst>
          </p:cNvPr>
          <p:cNvSpPr txBox="1"/>
          <p:nvPr/>
        </p:nvSpPr>
        <p:spPr>
          <a:xfrm>
            <a:off x="5939971" y="1635735"/>
            <a:ext cx="49090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Maakt gebruik van: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Poelen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Stapelmuurtjes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Gebouwen met spleten (oude hoeves, kerkhoven, etc.)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Stenige, rotsige situaties zoals groeves (maar ook in tuinen/erven)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Graften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Struweelranden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Bosranden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Holle wegen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WARMTE MINNENDE SOORT!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050" name="Picture 2" descr="Résultat de recherche d'images pour &quot;holle weg&quot;">
            <a:extLst>
              <a:ext uri="{FF2B5EF4-FFF2-40B4-BE49-F238E27FC236}">
                <a16:creationId xmlns:a16="http://schemas.microsoft.com/office/drawing/2014/main" id="{BEAFE7CF-C57D-4AB3-946C-748336CA4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726223"/>
            <a:ext cx="4351434" cy="326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08E5386-6EA9-4B09-B2C4-5520B7D6C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3" y="4562438"/>
            <a:ext cx="2368942" cy="1776707"/>
          </a:xfrm>
          <a:prstGeom prst="rect">
            <a:avLst/>
          </a:prstGeom>
        </p:spPr>
      </p:pic>
      <p:pic>
        <p:nvPicPr>
          <p:cNvPr id="3074" name="Picture 2" descr="Afbeeldingsresultaat voor vroedmeesterpad hoeve&quot;">
            <a:extLst>
              <a:ext uri="{FF2B5EF4-FFF2-40B4-BE49-F238E27FC236}">
                <a16:creationId xmlns:a16="http://schemas.microsoft.com/office/drawing/2014/main" id="{71CE8724-8008-4C2B-B81B-A6BA6EFD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68" y="456243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atuurrijk Limburg - YouTube">
            <a:extLst>
              <a:ext uri="{FF2B5EF4-FFF2-40B4-BE49-F238E27FC236}">
                <a16:creationId xmlns:a16="http://schemas.microsoft.com/office/drawing/2014/main" id="{A370CF22-CFC3-4BC8-97D4-D91B9158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519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5" y="341313"/>
            <a:ext cx="5675144" cy="1143000"/>
          </a:xfrm>
        </p:spPr>
        <p:txBody>
          <a:bodyPr/>
          <a:lstStyle/>
          <a:p>
            <a:pPr eaLnBrk="1" hangingPunct="1"/>
            <a:r>
              <a:rPr lang="nl-NL" altLang="nl-NL" dirty="0" err="1">
                <a:ea typeface="Verdana"/>
              </a:rPr>
              <a:t>Vroedmeesterpad</a:t>
            </a:r>
            <a:endParaRPr lang="nl-NL" altLang="nl-NL" dirty="0">
              <a:ea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2B1DEB-C05D-4CA9-AD30-FD477466FEC4}"/>
              </a:ext>
            </a:extLst>
          </p:cNvPr>
          <p:cNvSpPr txBox="1"/>
          <p:nvPr/>
        </p:nvSpPr>
        <p:spPr>
          <a:xfrm>
            <a:off x="5606715" y="1635735"/>
            <a:ext cx="39583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Eet: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Insecten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Slakken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Wormen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Plantaardig materiaal (larven)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074" name="Picture 2" descr="Résultat de recherche d'images pour &quot;naaktslak&quot;">
            <a:extLst>
              <a:ext uri="{FF2B5EF4-FFF2-40B4-BE49-F238E27FC236}">
                <a16:creationId xmlns:a16="http://schemas.microsoft.com/office/drawing/2014/main" id="{5764C662-4B85-409B-927D-5B7AB350E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12"/>
          <a:stretch/>
        </p:blipFill>
        <p:spPr bwMode="auto">
          <a:xfrm>
            <a:off x="961275" y="1689030"/>
            <a:ext cx="4221079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atuurrijk Limburg - YouTube">
            <a:extLst>
              <a:ext uri="{FF2B5EF4-FFF2-40B4-BE49-F238E27FC236}">
                <a16:creationId xmlns:a16="http://schemas.microsoft.com/office/drawing/2014/main" id="{E8FFF599-267C-43E4-86DA-90D34EA3D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6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3525DBD-C3B0-FCBB-3956-BE76FFE97922}"/>
              </a:ext>
            </a:extLst>
          </p:cNvPr>
          <p:cNvSpPr txBox="1"/>
          <p:nvPr/>
        </p:nvSpPr>
        <p:spPr>
          <a:xfrm>
            <a:off x="621541" y="1620403"/>
            <a:ext cx="4249006" cy="1698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DEMO- EN INSTRUCTIEDAG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b="1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ONDERHOUD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HEGGEN &amp; HAGEN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00EB734-C588-D859-FE36-5CB98EDD21C5}"/>
              </a:ext>
            </a:extLst>
          </p:cNvPr>
          <p:cNvSpPr txBox="1"/>
          <p:nvPr/>
        </p:nvSpPr>
        <p:spPr>
          <a:xfrm>
            <a:off x="817118" y="3124783"/>
            <a:ext cx="4245428" cy="2930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VRIJDAG 7 OKTOBER 2022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TE CARTILS – WIJLRE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UITNODIGING VOLGT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Afbeelding 8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5B256805-9186-79D1-FB28-0DC8927871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7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Afbeelding 6" descr="Afbeelding met gras, buiten, lucht, boom&#10;&#10;Automatisch gegenereerde beschrijving">
            <a:extLst>
              <a:ext uri="{FF2B5EF4-FFF2-40B4-BE49-F238E27FC236}">
                <a16:creationId xmlns:a16="http://schemas.microsoft.com/office/drawing/2014/main" id="{8CCB0650-2A4E-707F-4543-A519BD0EC3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r="6913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009DD1C-098E-EBF8-4DCE-A94ABF1CE0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8" y="5505013"/>
            <a:ext cx="1993452" cy="11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38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5" y="341313"/>
            <a:ext cx="5675144" cy="1143000"/>
          </a:xfrm>
        </p:spPr>
        <p:txBody>
          <a:bodyPr/>
          <a:lstStyle/>
          <a:p>
            <a:pPr eaLnBrk="1" hangingPunct="1"/>
            <a:r>
              <a:rPr lang="nl-NL" altLang="nl-NL" dirty="0" err="1">
                <a:ea typeface="Verdana"/>
              </a:rPr>
              <a:t>Vroedmeesterpad</a:t>
            </a:r>
            <a:endParaRPr lang="nl-NL" altLang="nl-NL" dirty="0">
              <a:ea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2B1DEB-C05D-4CA9-AD30-FD477466FEC4}"/>
              </a:ext>
            </a:extLst>
          </p:cNvPr>
          <p:cNvSpPr txBox="1"/>
          <p:nvPr/>
        </p:nvSpPr>
        <p:spPr>
          <a:xfrm>
            <a:off x="6095999" y="1635735"/>
            <a:ext cx="469582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Bijzonderheden: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Tolerant wat betreft voortplantingswater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Trage kolonisator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Landbiotoop erg belangrijk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Reageert snel op beheer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Larven kunnen in modderlaag op de bodem overwinteren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098" name="Picture 2" descr="Résultat de recherche d'images pour &quot;beheer holle weg&quot;">
            <a:extLst>
              <a:ext uri="{FF2B5EF4-FFF2-40B4-BE49-F238E27FC236}">
                <a16:creationId xmlns:a16="http://schemas.microsoft.com/office/drawing/2014/main" id="{105EE8D5-7175-4B32-A9CB-2DE866799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1" y="1179117"/>
            <a:ext cx="3848292" cy="25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fbeeldingsresultaat voor wolfskop&quot;">
            <a:extLst>
              <a:ext uri="{FF2B5EF4-FFF2-40B4-BE49-F238E27FC236}">
                <a16:creationId xmlns:a16="http://schemas.microsoft.com/office/drawing/2014/main" id="{E33D8648-FE86-4B4A-BD84-84FE7D750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8" y="3795662"/>
            <a:ext cx="3586016" cy="29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kerkhof holset&quot;">
            <a:extLst>
              <a:ext uri="{FF2B5EF4-FFF2-40B4-BE49-F238E27FC236}">
                <a16:creationId xmlns:a16="http://schemas.microsoft.com/office/drawing/2014/main" id="{F26E5CFF-5873-4F01-B803-65831046B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032222" y="4429757"/>
            <a:ext cx="3054714" cy="229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atuurrijk Limburg - YouTube">
            <a:extLst>
              <a:ext uri="{FF2B5EF4-FFF2-40B4-BE49-F238E27FC236}">
                <a16:creationId xmlns:a16="http://schemas.microsoft.com/office/drawing/2014/main" id="{CCCC1775-2EA8-455B-8EE9-E823B7B7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329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5" y="341313"/>
            <a:ext cx="5675144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Larven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2B1DEB-C05D-4CA9-AD30-FD477466FEC4}"/>
              </a:ext>
            </a:extLst>
          </p:cNvPr>
          <p:cNvSpPr txBox="1"/>
          <p:nvPr/>
        </p:nvSpPr>
        <p:spPr>
          <a:xfrm>
            <a:off x="6993248" y="-1244115"/>
            <a:ext cx="26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122" name="Picture 2" descr="Image result for larve pad">
            <a:extLst>
              <a:ext uri="{FF2B5EF4-FFF2-40B4-BE49-F238E27FC236}">
                <a16:creationId xmlns:a16="http://schemas.microsoft.com/office/drawing/2014/main" id="{D03AEB1D-57C6-40FF-A6CD-C304028A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2" y="265491"/>
            <a:ext cx="3205186" cy="213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vroedmeesterpad larve">
            <a:extLst>
              <a:ext uri="{FF2B5EF4-FFF2-40B4-BE49-F238E27FC236}">
                <a16:creationId xmlns:a16="http://schemas.microsoft.com/office/drawing/2014/main" id="{5447A548-79C2-4344-BFC0-25AEEC20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5" y="3609050"/>
            <a:ext cx="3404419" cy="21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larve bruine kikker">
            <a:extLst>
              <a:ext uri="{FF2B5EF4-FFF2-40B4-BE49-F238E27FC236}">
                <a16:creationId xmlns:a16="http://schemas.microsoft.com/office/drawing/2014/main" id="{D212E2C0-2112-484C-B1F6-9E2C2A13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532" y="265491"/>
            <a:ext cx="3226940" cy="214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3C70870-EE9D-48EE-A086-E482507AD0CC}"/>
              </a:ext>
            </a:extLst>
          </p:cNvPr>
          <p:cNvSpPr txBox="1"/>
          <p:nvPr/>
        </p:nvSpPr>
        <p:spPr>
          <a:xfrm>
            <a:off x="169354" y="2408757"/>
            <a:ext cx="290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Gewone pad: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donker, staart afgerond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04C0CF1-D4EA-4417-98F7-4A86DF4F82E6}"/>
              </a:ext>
            </a:extLst>
          </p:cNvPr>
          <p:cNvSpPr txBox="1"/>
          <p:nvPr/>
        </p:nvSpPr>
        <p:spPr>
          <a:xfrm>
            <a:off x="8378151" y="5771404"/>
            <a:ext cx="3656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Groen kikker: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gouden vlekjes, staart spits, ogen uitpuilend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F15E3F8-54DC-4289-B09D-D6659DC5FB15}"/>
              </a:ext>
            </a:extLst>
          </p:cNvPr>
          <p:cNvSpPr txBox="1"/>
          <p:nvPr/>
        </p:nvSpPr>
        <p:spPr>
          <a:xfrm>
            <a:off x="116454" y="5723374"/>
            <a:ext cx="3258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Vroedmeesterpad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lichter met donkere vlekjes, staart afgerond</a:t>
            </a:r>
          </a:p>
        </p:txBody>
      </p:sp>
      <p:pic>
        <p:nvPicPr>
          <p:cNvPr id="5128" name="Picture 8" descr="Image result for groene kikker larve">
            <a:extLst>
              <a:ext uri="{FF2B5EF4-FFF2-40B4-BE49-F238E27FC236}">
                <a16:creationId xmlns:a16="http://schemas.microsoft.com/office/drawing/2014/main" id="{4E8982BF-5286-4958-A8D1-A99B4716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511" y="3582791"/>
            <a:ext cx="3310962" cy="220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A7245086-8AE9-4C83-B32E-CC4704C189C8}"/>
              </a:ext>
            </a:extLst>
          </p:cNvPr>
          <p:cNvSpPr txBox="1"/>
          <p:nvPr/>
        </p:nvSpPr>
        <p:spPr>
          <a:xfrm>
            <a:off x="8444016" y="2429626"/>
            <a:ext cx="2902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Bruine kikker: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gouden vlekjes, staart spits, ogen niet uitpuilend</a:t>
            </a:r>
          </a:p>
        </p:txBody>
      </p:sp>
      <p:pic>
        <p:nvPicPr>
          <p:cNvPr id="1026" name="Picture 2" descr="Afbeeldingsresultaat voor geelbuikvuurpad larve&quot;">
            <a:extLst>
              <a:ext uri="{FF2B5EF4-FFF2-40B4-BE49-F238E27FC236}">
                <a16:creationId xmlns:a16="http://schemas.microsoft.com/office/drawing/2014/main" id="{4C77DF5F-08B7-49A8-BA65-D9BDC00A4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42" y="2227900"/>
            <a:ext cx="3782480" cy="18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90BA816-DB2C-4530-BEAB-6371C043F038}"/>
              </a:ext>
            </a:extLst>
          </p:cNvPr>
          <p:cNvSpPr txBox="1"/>
          <p:nvPr/>
        </p:nvSpPr>
        <p:spPr>
          <a:xfrm>
            <a:off x="4327824" y="4261644"/>
            <a:ext cx="3258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Geelbuikvuurpad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netwerk donker lijntjes op lichtere basis kleur, staartlengte minder dan 1,5x de lichaamslengte, doorzichtige buikzijde,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afgstompte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staart.</a:t>
            </a:r>
          </a:p>
        </p:txBody>
      </p:sp>
      <p:pic>
        <p:nvPicPr>
          <p:cNvPr id="1028" name="Picture 4" descr="Afbeeldingsresultaat voor geelbuikvuurpad larve&quot;">
            <a:extLst>
              <a:ext uri="{FF2B5EF4-FFF2-40B4-BE49-F238E27FC236}">
                <a16:creationId xmlns:a16="http://schemas.microsoft.com/office/drawing/2014/main" id="{0CB8A527-FA4C-4A19-9143-D0D437E08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4313"/>
            <a:ext cx="1558911" cy="116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gewone pad&quot;">
            <a:extLst>
              <a:ext uri="{FF2B5EF4-FFF2-40B4-BE49-F238E27FC236}">
                <a16:creationId xmlns:a16="http://schemas.microsoft.com/office/drawing/2014/main" id="{C8D6AB27-2A59-4FB9-99FD-24D6F0033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50" y="320444"/>
            <a:ext cx="1777105" cy="118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beeldingsresultaat voor bruine kikker&quot;">
            <a:extLst>
              <a:ext uri="{FF2B5EF4-FFF2-40B4-BE49-F238E27FC236}">
                <a16:creationId xmlns:a16="http://schemas.microsoft.com/office/drawing/2014/main" id="{74686911-7CB8-4ACC-B51F-C69AD4DB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00" y="320444"/>
            <a:ext cx="1446298" cy="108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fbeeldingsresultaat voor groene kikker&quot;">
            <a:extLst>
              <a:ext uri="{FF2B5EF4-FFF2-40B4-BE49-F238E27FC236}">
                <a16:creationId xmlns:a16="http://schemas.microsoft.com/office/drawing/2014/main" id="{9A23BAC1-5CCC-4502-BC10-7CF345C66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081" y="3335606"/>
            <a:ext cx="1461112" cy="97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455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5" y="341313"/>
            <a:ext cx="5675144" cy="1143000"/>
          </a:xfrm>
        </p:spPr>
        <p:txBody>
          <a:bodyPr/>
          <a:lstStyle/>
          <a:p>
            <a:pPr eaLnBrk="1" hangingPunct="1"/>
            <a:r>
              <a:rPr lang="nl-NL" altLang="nl-NL" dirty="0" err="1">
                <a:ea typeface="Verdana"/>
              </a:rPr>
              <a:t>Vroedmeesterpad</a:t>
            </a:r>
            <a:endParaRPr lang="nl-NL" altLang="nl-NL" dirty="0">
              <a:ea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2A2ED-51B4-4B34-9BD9-11495869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654425"/>
            <a:ext cx="2305050" cy="1214438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  <a:p>
            <a:pPr marL="0" indent="0" eaLnBrk="1" hangingPunct="1">
              <a:buNone/>
              <a:defRPr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E12481-80B8-4049-8E2E-E678ABD3E488}"/>
              </a:ext>
            </a:extLst>
          </p:cNvPr>
          <p:cNvSpPr txBox="1"/>
          <p:nvPr/>
        </p:nvSpPr>
        <p:spPr>
          <a:xfrm>
            <a:off x="506186" y="1227365"/>
            <a:ext cx="1034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2B1DEB-C05D-4CA9-AD30-FD477466FEC4}"/>
              </a:ext>
            </a:extLst>
          </p:cNvPr>
          <p:cNvSpPr txBox="1"/>
          <p:nvPr/>
        </p:nvSpPr>
        <p:spPr>
          <a:xfrm>
            <a:off x="5631765" y="1444751"/>
            <a:ext cx="58295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Beheer: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Zorg dat poel tijdens voorplantingsperiode nooit uitdroogt (1x per 5-10 jaar droog is gunstig  i.v.m. predatoren)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Ook in de winter voldoende water i.v.m. bevriezing overwinterde larven (GROOT VERSCHIL MET GEELBUIKVUURPAD)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Poel afschermen tegen vee (vermesting)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Poel gefaseerd schoonmaken, deel bodem intact laten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Controleren op larven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Bij voorkeur slib/vegetatie even laten liggen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Kan ook handmatig (vraag lokale vrijwilligers)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Landbiotoop regelmatig klein stukje beheren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146" name="Picture 2" descr="Image result for poel schoonmaken">
            <a:extLst>
              <a:ext uri="{FF2B5EF4-FFF2-40B4-BE49-F238E27FC236}">
                <a16:creationId xmlns:a16="http://schemas.microsoft.com/office/drawing/2014/main" id="{5653AEB9-F216-4CD4-980C-1E1FB5BB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2" y="1339754"/>
            <a:ext cx="4031631" cy="302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B1FD889-EF26-44C7-B4CB-FA8D8D894065}"/>
              </a:ext>
            </a:extLst>
          </p:cNvPr>
          <p:cNvSpPr txBox="1"/>
          <p:nvPr/>
        </p:nvSpPr>
        <p:spPr>
          <a:xfrm>
            <a:off x="350378" y="5461012"/>
            <a:ext cx="11110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Wist je dat er een platform geelbuikvuurpad/ vroedmeesterpad bestaat? Vraag hier advies en hulp bij beheerwerk</a:t>
            </a:r>
          </a:p>
        </p:txBody>
      </p:sp>
      <p:pic>
        <p:nvPicPr>
          <p:cNvPr id="8" name="Afbeelding 7" descr="Afbeelding met gras, buiten, grond, natuur&#10;&#10;Automatisch gegenereerde beschrijving">
            <a:extLst>
              <a:ext uri="{FF2B5EF4-FFF2-40B4-BE49-F238E27FC236}">
                <a16:creationId xmlns:a16="http://schemas.microsoft.com/office/drawing/2014/main" id="{792E4412-4E52-40A3-B62A-998280E94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66" y="3429000"/>
            <a:ext cx="4291884" cy="1931348"/>
          </a:xfrm>
          <a:prstGeom prst="rect">
            <a:avLst/>
          </a:prstGeom>
        </p:spPr>
      </p:pic>
      <p:pic>
        <p:nvPicPr>
          <p:cNvPr id="10" name="Picture 4" descr="Natuurrijk Limburg - YouTube">
            <a:extLst>
              <a:ext uri="{FF2B5EF4-FFF2-40B4-BE49-F238E27FC236}">
                <a16:creationId xmlns:a16="http://schemas.microsoft.com/office/drawing/2014/main" id="{A5ADCCA0-BC75-43D7-82CA-2E2F00941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090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il\Pictures\lezing stokhem\gelbbauchunke-auge-2951.jpg">
            <a:extLst>
              <a:ext uri="{FF2B5EF4-FFF2-40B4-BE49-F238E27FC236}">
                <a16:creationId xmlns:a16="http://schemas.microsoft.com/office/drawing/2014/main" id="{D7FE23C1-C371-4B68-B776-BC23A495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4" y="3713995"/>
            <a:ext cx="2197144" cy="146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>
            <a:extLst>
              <a:ext uri="{FF2B5EF4-FFF2-40B4-BE49-F238E27FC236}">
                <a16:creationId xmlns:a16="http://schemas.microsoft.com/office/drawing/2014/main" id="{1AB8F5C8-57DD-4B0F-A878-7681C04984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01" y="1042865"/>
            <a:ext cx="4174415" cy="2783920"/>
          </a:xfrm>
          <a:noFill/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FE73261-A855-4607-B1A7-5CCC9BD85ED1}"/>
              </a:ext>
            </a:extLst>
          </p:cNvPr>
          <p:cNvSpPr txBox="1">
            <a:spLocks/>
          </p:cNvSpPr>
          <p:nvPr/>
        </p:nvSpPr>
        <p:spPr bwMode="auto">
          <a:xfrm>
            <a:off x="6328291" y="1478394"/>
            <a:ext cx="5315951" cy="308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Plat padje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Ogen hoog op de kop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Maximaal 4-5 cm lang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Hartvormige pupil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Bovenkant wrattig donkerbruin tot grijs met zwarte puntjes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Geeloranje buik met zwarte vlekken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Kan erg oud worden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Relatief veel in t water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4" name="Titel 1">
            <a:extLst>
              <a:ext uri="{FF2B5EF4-FFF2-40B4-BE49-F238E27FC236}">
                <a16:creationId xmlns:a16="http://schemas.microsoft.com/office/drawing/2014/main" id="{A5FC3AED-8D82-4ADA-987A-C0B55EC3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r>
              <a:rPr lang="nl-NL" altLang="nl-NL" dirty="0" err="1"/>
              <a:t>Geelbuikvuurpad</a:t>
            </a:r>
            <a:endParaRPr lang="nl-NL" altLang="nl-NL" dirty="0"/>
          </a:p>
        </p:txBody>
      </p:sp>
      <p:pic>
        <p:nvPicPr>
          <p:cNvPr id="5" name="Picture 3" descr="I:\A Archief IKL\Projecten\00-493-SO-572 netwerk geelbuik- vroedmeesterpad\IMG_6063.JPG">
            <a:extLst>
              <a:ext uri="{FF2B5EF4-FFF2-40B4-BE49-F238E27FC236}">
                <a16:creationId xmlns:a16="http://schemas.microsoft.com/office/drawing/2014/main" id="{BE7D2FC7-3B34-4D4C-97F6-C24C05548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3" y="3311175"/>
            <a:ext cx="3874330" cy="25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75599-D277-46FF-863C-F5A8CD0D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36" y="341784"/>
            <a:ext cx="2331490" cy="1143000"/>
          </a:xfrm>
        </p:spPr>
        <p:txBody>
          <a:bodyPr/>
          <a:lstStyle/>
          <a:p>
            <a:r>
              <a:rPr lang="nl-NL" sz="1600" dirty="0">
                <a:solidFill>
                  <a:schemeClr val="tx1"/>
                </a:solidFill>
              </a:rPr>
              <a:t>Geelbuikvuurpad laatste 5 jaar (NDFF)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AE86868F-77F4-4BD3-B80C-C49C8CB72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72" t="22467" r="55138" b="12650"/>
          <a:stretch/>
        </p:blipFill>
        <p:spPr>
          <a:xfrm>
            <a:off x="2170632" y="913284"/>
            <a:ext cx="8448144" cy="4429124"/>
          </a:xfrm>
        </p:spPr>
      </p:pic>
    </p:spTree>
    <p:extLst>
      <p:ext uri="{BB962C8B-B14F-4D97-AF65-F5344CB8AC3E}">
        <p14:creationId xmlns:p14="http://schemas.microsoft.com/office/powerpoint/2010/main" val="2556343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C77AEC7-3916-4B08-9B43-DECC9D1133EE}"/>
              </a:ext>
            </a:extLst>
          </p:cNvPr>
          <p:cNvSpPr txBox="1">
            <a:spLocks/>
          </p:cNvSpPr>
          <p:nvPr/>
        </p:nvSpPr>
        <p:spPr>
          <a:xfrm>
            <a:off x="1981200" y="4445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geelbuikvuurpad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09809A3-2143-4088-96F7-9285C1565297}"/>
              </a:ext>
            </a:extLst>
          </p:cNvPr>
          <p:cNvSpPr txBox="1">
            <a:spLocks/>
          </p:cNvSpPr>
          <p:nvPr/>
        </p:nvSpPr>
        <p:spPr bwMode="auto">
          <a:xfrm>
            <a:off x="5842223" y="1300745"/>
            <a:ext cx="6220951" cy="36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Warm, zonnig, open structuur  maar wel met schuilmogelijkheden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Warme poeltjes en watertjes in de buurt om zich in op te houden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Voorplantingswater: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(pioniers)wateren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GEEN concurrentie met waterinsecten en andere amfibieën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Voldoende lang waterhoudend voor succesvolle voorplanting.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459396E-69A6-47D2-8B81-352FA53B7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10" y="1061602"/>
            <a:ext cx="5361842" cy="400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:a16="http://schemas.microsoft.com/office/drawing/2014/main" id="{AAE41432-ED41-498B-A900-73029CB0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511" y="314912"/>
            <a:ext cx="48315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Geelbuikvuurpad</a:t>
            </a:r>
            <a:endParaRPr kumimoji="0" lang="nl-NL" altLang="nl-NL" sz="4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pic>
        <p:nvPicPr>
          <p:cNvPr id="17413" name="Grafik 1">
            <a:extLst>
              <a:ext uri="{FF2B5EF4-FFF2-40B4-BE49-F238E27FC236}">
                <a16:creationId xmlns:a16="http://schemas.microsoft.com/office/drawing/2014/main" id="{636B9BCD-596C-4E99-AD24-3423E7DC8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083" y="1526581"/>
            <a:ext cx="2997700" cy="226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A283DDE-8C46-40FA-9173-0B74BD592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083" y="4037441"/>
            <a:ext cx="2997700" cy="191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865A00-E088-4B1E-B47D-1205F72A6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089" y="1526581"/>
            <a:ext cx="3027745" cy="226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Wil\Pictures\biol station stolberg\IMG_2386.JPG">
            <a:extLst>
              <a:ext uri="{FF2B5EF4-FFF2-40B4-BE49-F238E27FC236}">
                <a16:creationId xmlns:a16="http://schemas.microsoft.com/office/drawing/2014/main" id="{62478DAE-F860-40D2-AFD7-08E906F1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8" y="4037440"/>
            <a:ext cx="2866346" cy="191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Wil\Pictures\croatia\serbienthomas 889.jpgbeskm30.jpgafot.jpg">
            <a:extLst>
              <a:ext uri="{FF2B5EF4-FFF2-40B4-BE49-F238E27FC236}">
                <a16:creationId xmlns:a16="http://schemas.microsoft.com/office/drawing/2014/main" id="{C5C360E7-5DCE-482A-ADB1-9D96CDFE1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 b="15383"/>
          <a:stretch/>
        </p:blipFill>
        <p:spPr bwMode="auto">
          <a:xfrm>
            <a:off x="7475090" y="4037440"/>
            <a:ext cx="3027744" cy="18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2" descr="P:\PROJECTEN 2017\17-272_BC Nieuwe leefgebieden Geelbuikvuurpad in Limburg\FOTOS\Cottessen en omgeving Heerkuil - 10-07-2018\cotessen\20180710_160023.jpg">
            <a:extLst>
              <a:ext uri="{FF2B5EF4-FFF2-40B4-BE49-F238E27FC236}">
                <a16:creationId xmlns:a16="http://schemas.microsoft.com/office/drawing/2014/main" id="{D69EB2FC-E7E7-458B-8D01-0D963B29B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8" y="1526580"/>
            <a:ext cx="3029326" cy="226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>
            <a:extLst>
              <a:ext uri="{FF2B5EF4-FFF2-40B4-BE49-F238E27FC236}">
                <a16:creationId xmlns:a16="http://schemas.microsoft.com/office/drawing/2014/main" id="{E0867446-28E8-4EBD-A575-E20EEC5A6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378" y="144403"/>
            <a:ext cx="8064896" cy="1143000"/>
          </a:xfrm>
        </p:spPr>
        <p:txBody>
          <a:bodyPr/>
          <a:lstStyle/>
          <a:p>
            <a:pPr>
              <a:defRPr/>
            </a:pPr>
            <a:r>
              <a:rPr lang="nl-NL" altLang="nl-NL" sz="4400" kern="0" dirty="0">
                <a:solidFill>
                  <a:schemeClr val="accent3">
                    <a:lumMod val="75000"/>
                  </a:schemeClr>
                </a:solidFill>
              </a:rPr>
              <a:t>Bakken voor de Geelbuik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15A8E3D3-765C-4DA0-AC48-4197DEC202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6450" y="2599513"/>
            <a:ext cx="2232025" cy="2952750"/>
          </a:xfr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825A949-2562-491F-A95B-2EFF87B349E1}"/>
              </a:ext>
            </a:extLst>
          </p:cNvPr>
          <p:cNvSpPr txBox="1">
            <a:spLocks/>
          </p:cNvSpPr>
          <p:nvPr/>
        </p:nvSpPr>
        <p:spPr bwMode="auto">
          <a:xfrm>
            <a:off x="543525" y="1196974"/>
            <a:ext cx="8792563" cy="513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Samenwerking Natuurrijk Limburg, Natuurbalans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Aanleg eenvoudige voorplatingswatertjes/bakken in clusters van 2-4 bakken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Nabij bestaande leefgebieden/herintroductielocaties of als stapsteen ertussen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Landbiotoop en onderlinge samenhang biotopen moet geschikt zijn 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Zonnige locaties in hoogstamboomgaarden, extensieve graslanden, </a:t>
            </a:r>
            <a:r>
              <a:rPr kumimoji="0" lang="nl-NL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overhoeken</a:t>
            </a: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natuurlijke tuinen, erf, etc. 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Beheer: 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droogzetten in de periode september – april. Daarna natuurlijk vol laten lopen of zelf vullen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Vrijhouden van woekerde vegetatie maar wel dekking behouden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Zorgen voor in- en uitstapmogelijkheden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32" y="-1"/>
            <a:ext cx="9500018" cy="1619251"/>
          </a:xfrm>
        </p:spPr>
        <p:txBody>
          <a:bodyPr/>
          <a:lstStyle/>
          <a:p>
            <a:pPr>
              <a:defRPr/>
            </a:pPr>
            <a:r>
              <a:rPr lang="nl-NL" altLang="nl-NL" sz="4400" kern="0" dirty="0">
                <a:solidFill>
                  <a:schemeClr val="accent3">
                    <a:lumMod val="75000"/>
                  </a:schemeClr>
                </a:solidFill>
              </a:rPr>
              <a:t>Meer info? </a:t>
            </a:r>
            <a:r>
              <a:rPr lang="nl-NL" altLang="nl-NL" sz="4400" kern="0" dirty="0" err="1">
                <a:solidFill>
                  <a:schemeClr val="accent3">
                    <a:lumMod val="75000"/>
                  </a:schemeClr>
                </a:solidFill>
              </a:rPr>
              <a:t>Opweghelpertjes</a:t>
            </a:r>
            <a:br>
              <a:rPr lang="nl-NL" altLang="nl-NL" sz="4400" kern="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nl-NL" altLang="nl-NL" sz="4400" kern="0" dirty="0">
                <a:solidFill>
                  <a:schemeClr val="accent3">
                    <a:lumMod val="75000"/>
                  </a:schemeClr>
                </a:solidFill>
              </a:rPr>
              <a:t>natuurrijklimburg.nl -&gt; (soort)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8DC5DB-75AA-48D6-AD4F-54035A8E3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56" t="13889" r="67500" b="6945"/>
          <a:stretch/>
        </p:blipFill>
        <p:spPr>
          <a:xfrm>
            <a:off x="501231" y="2012238"/>
            <a:ext cx="2405007" cy="36075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5EDF6C9-94EB-46A2-A5E0-BFF4AD0155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4" t="14723" r="67266" b="6111"/>
          <a:stretch/>
        </p:blipFill>
        <p:spPr>
          <a:xfrm>
            <a:off x="3166212" y="2012238"/>
            <a:ext cx="2484389" cy="359416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E02D86B-931A-405B-9E7D-4CA4958BF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44" t="14723" r="67482" b="8333"/>
          <a:stretch/>
        </p:blipFill>
        <p:spPr>
          <a:xfrm>
            <a:off x="5910575" y="2012237"/>
            <a:ext cx="2520280" cy="359416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D1B0CE-EE4F-4031-B55E-46893A9404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65" t="14722" r="67344" b="7500"/>
          <a:stretch/>
        </p:blipFill>
        <p:spPr>
          <a:xfrm>
            <a:off x="8741110" y="2012237"/>
            <a:ext cx="2520280" cy="35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5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FA389-9C24-41E3-BEFB-646A957F5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Boerenlandsoorten helpen?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8FFA7A-1341-4F4C-B3E8-B1CCF4867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0236"/>
            <a:ext cx="10972800" cy="3518627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/>
              <a:t>Neem contact op met uw veldmedewerker of met Natuurrijk Limburg Zuid</a:t>
            </a:r>
          </a:p>
          <a:p>
            <a:pPr marL="0" indent="0" algn="ctr">
              <a:buNone/>
            </a:pPr>
            <a:endParaRPr lang="nl-NL" dirty="0"/>
          </a:p>
          <a:p>
            <a:r>
              <a:rPr lang="nl-NL" dirty="0"/>
              <a:t>Aanplant van hagen, heggen, (hoogstam-)bomen, bosjes, </a:t>
            </a:r>
            <a:r>
              <a:rPr lang="nl-NL" dirty="0" err="1"/>
              <a:t>graften</a:t>
            </a:r>
            <a:endParaRPr lang="nl-NL" dirty="0"/>
          </a:p>
          <a:p>
            <a:r>
              <a:rPr lang="nl-NL" dirty="0"/>
              <a:t>Aanleg van poelen, bakken en stapelmuurtjes</a:t>
            </a:r>
          </a:p>
          <a:p>
            <a:r>
              <a:rPr lang="nl-NL" dirty="0"/>
              <a:t>Nestkasten voor steenuil, eikelmuis, vleermuizen en insecten</a:t>
            </a:r>
          </a:p>
          <a:p>
            <a:r>
              <a:rPr lang="nl-NL" dirty="0"/>
              <a:t>Bloemrijke graslanden en akkers</a:t>
            </a:r>
          </a:p>
        </p:txBody>
      </p:sp>
    </p:spTree>
    <p:extLst>
      <p:ext uri="{BB962C8B-B14F-4D97-AF65-F5344CB8AC3E}">
        <p14:creationId xmlns:p14="http://schemas.microsoft.com/office/powerpoint/2010/main" val="316109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boom, buiten, vogel, uil&#10;&#10;Automatisch gegenereerde beschrijving">
            <a:extLst>
              <a:ext uri="{FF2B5EF4-FFF2-40B4-BE49-F238E27FC236}">
                <a16:creationId xmlns:a16="http://schemas.microsoft.com/office/drawing/2014/main" id="{9544C376-0FB9-7C22-0C50-A28362F76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" r="18076" b="417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A394DA6-A403-9F7A-E7F0-643D2ADBA540}"/>
              </a:ext>
            </a:extLst>
          </p:cNvPr>
          <p:cNvSpPr txBox="1"/>
          <p:nvPr/>
        </p:nvSpPr>
        <p:spPr>
          <a:xfrm>
            <a:off x="276225" y="1029843"/>
            <a:ext cx="6029325" cy="11573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LEDENPROJECT NATUURRIJK LIMBURG ZUID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800" b="1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UILEN- EN VLEERMUIZENKASTEN</a:t>
            </a:r>
            <a:endParaRPr lang="en-US" sz="5800" b="1" dirty="0">
              <a:effectLst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A7568B8-B65E-43A4-9D76-4CBB21004E88}"/>
              </a:ext>
            </a:extLst>
          </p:cNvPr>
          <p:cNvSpPr txBox="1"/>
          <p:nvPr/>
        </p:nvSpPr>
        <p:spPr>
          <a:xfrm>
            <a:off x="528509" y="3763898"/>
            <a:ext cx="445306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Onderdeel</a:t>
            </a:r>
            <a:r>
              <a:rPr lang="en-US" sz="2400" b="1" dirty="0"/>
              <a:t> van </a:t>
            </a:r>
            <a:r>
              <a:rPr lang="en-US" sz="2400" b="1" dirty="0" err="1"/>
              <a:t>Boerenlandsoortenproject</a:t>
            </a:r>
            <a:endParaRPr lang="en-US" sz="24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Start </a:t>
            </a:r>
            <a:r>
              <a:rPr lang="en-US" sz="2400" b="1" dirty="0" err="1"/>
              <a:t>najaar</a:t>
            </a:r>
            <a:r>
              <a:rPr lang="en-US" sz="2400" b="1" dirty="0"/>
              <a:t> 2022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722E4C-7ACE-8CCC-4B40-65058FAD3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9" y="5464189"/>
            <a:ext cx="1993452" cy="11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71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54AD8E1E-BD42-0661-A05A-856357DFC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AB57AD7-EC15-EF3B-9550-B27BB4376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93" y="132008"/>
            <a:ext cx="1993452" cy="110055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7A68D9D-E85D-A14F-0FA0-A17BA06DEA1C}"/>
              </a:ext>
            </a:extLst>
          </p:cNvPr>
          <p:cNvSpPr txBox="1"/>
          <p:nvPr/>
        </p:nvSpPr>
        <p:spPr>
          <a:xfrm>
            <a:off x="485192" y="5617029"/>
            <a:ext cx="4320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4400" b="1" dirty="0">
                <a:latin typeface="Roboto" panose="02000000000000000000" pitchFamily="2" charset="0"/>
                <a:ea typeface="Roboto" panose="02000000000000000000" pitchFamily="2" charset="0"/>
              </a:rPr>
              <a:t>PAUZE</a:t>
            </a:r>
          </a:p>
        </p:txBody>
      </p:sp>
    </p:spTree>
    <p:extLst>
      <p:ext uri="{BB962C8B-B14F-4D97-AF65-F5344CB8AC3E}">
        <p14:creationId xmlns:p14="http://schemas.microsoft.com/office/powerpoint/2010/main" val="816658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A12E879-D091-3D2B-B757-D8FDC3E77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4671"/>
            <a:ext cx="12192000" cy="218332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43B0AE4-8E2B-B2F3-EDEE-474B91986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104" y="141338"/>
            <a:ext cx="2262197" cy="124892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F4B5E77-0AE6-64E0-46D1-44688B4ACA0D}"/>
              </a:ext>
            </a:extLst>
          </p:cNvPr>
          <p:cNvSpPr txBox="1"/>
          <p:nvPr/>
        </p:nvSpPr>
        <p:spPr>
          <a:xfrm>
            <a:off x="1026367" y="755780"/>
            <a:ext cx="7203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48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nl-NL" sz="48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nl-NL" sz="4800" b="1" dirty="0">
                <a:latin typeface="Roboto" panose="02000000000000000000" pitchFamily="2" charset="0"/>
                <a:ea typeface="Roboto" panose="02000000000000000000" pitchFamily="2" charset="0"/>
              </a:rPr>
              <a:t>FINANCIEN</a:t>
            </a:r>
          </a:p>
        </p:txBody>
      </p:sp>
    </p:spTree>
    <p:extLst>
      <p:ext uri="{BB962C8B-B14F-4D97-AF65-F5344CB8AC3E}">
        <p14:creationId xmlns:p14="http://schemas.microsoft.com/office/powerpoint/2010/main" val="4004043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Hartelijk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dank </a:t>
            </a:r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aan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Kascontrole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leden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32689BA-C951-49D6-88CF-365376277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556080"/>
            <a:ext cx="6780700" cy="37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54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883A4F9-B363-E89C-750E-1CE2AD19FFF6}"/>
              </a:ext>
            </a:extLst>
          </p:cNvPr>
          <p:cNvSpPr txBox="1"/>
          <p:nvPr/>
        </p:nvSpPr>
        <p:spPr>
          <a:xfrm>
            <a:off x="648931" y="839756"/>
            <a:ext cx="3505494" cy="538406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OPROEP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AAN ONZE LEDEN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IDEEËN VOOR NIEUWE PROJECTEN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ENTHOUSIASTE LEDEN VOOR WERKGROEP OM DEZE PROJECTEN UIT TE WERKEN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0528FC-ADDE-463C-2686-446DE961B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765791"/>
            <a:ext cx="6019331" cy="33231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600631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EDE106-D1DB-E5C0-CAB0-12042CDE7D0B}"/>
              </a:ext>
            </a:extLst>
          </p:cNvPr>
          <p:cNvSpPr txBox="1"/>
          <p:nvPr/>
        </p:nvSpPr>
        <p:spPr>
          <a:xfrm>
            <a:off x="1136428" y="627564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E366DEF-5FB9-0886-1A5C-F85D40BAFBD9}"/>
              </a:ext>
            </a:extLst>
          </p:cNvPr>
          <p:cNvSpPr txBox="1"/>
          <p:nvPr/>
        </p:nvSpPr>
        <p:spPr>
          <a:xfrm>
            <a:off x="727710" y="1541168"/>
            <a:ext cx="7600950" cy="377565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Actuele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en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organisatorische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ontwikkelingen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binnen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coöperaties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Natuurrijk Limburg en Natuurrijk Limburg Zuid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Johannes </a:t>
            </a:r>
            <a:r>
              <a:rPr lang="en-US" sz="2400" dirty="0" err="1"/>
              <a:t>d’Ansembourg</a:t>
            </a:r>
            <a:r>
              <a:rPr lang="en-US" sz="2400" dirty="0"/>
              <a:t> (</a:t>
            </a:r>
            <a:r>
              <a:rPr lang="en-US" sz="2400" dirty="0" err="1"/>
              <a:t>voorzitter</a:t>
            </a:r>
            <a:r>
              <a:rPr lang="en-US" sz="2400" dirty="0"/>
              <a:t> </a:t>
            </a:r>
            <a:r>
              <a:rPr lang="en-US" sz="2400" dirty="0" err="1"/>
              <a:t>NaLi</a:t>
            </a:r>
            <a:r>
              <a:rPr lang="en-US" sz="2400" dirty="0"/>
              <a:t>-Zuid)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16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CB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8EA6A3-C243-013B-B3E8-897A8E736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21" r="-5" b="-5"/>
          <a:stretch/>
        </p:blipFill>
        <p:spPr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E8714E-D4A2-2022-E628-A39FD4F32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8" y="5268568"/>
            <a:ext cx="1854175" cy="102366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0E8F0EC-8DB3-8E41-1312-FF2CFC910710}"/>
              </a:ext>
            </a:extLst>
          </p:cNvPr>
          <p:cNvSpPr txBox="1"/>
          <p:nvPr/>
        </p:nvSpPr>
        <p:spPr>
          <a:xfrm>
            <a:off x="933061" y="737118"/>
            <a:ext cx="689532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Roboto" panose="02000000000000000000" pitchFamily="2" charset="0"/>
                <a:ea typeface="Roboto" panose="02000000000000000000" pitchFamily="2" charset="0"/>
              </a:rPr>
              <a:t>COÖPERATIE NIEUWS</a:t>
            </a:r>
          </a:p>
        </p:txBody>
      </p:sp>
    </p:spTree>
    <p:extLst>
      <p:ext uri="{BB962C8B-B14F-4D97-AF65-F5344CB8AC3E}">
        <p14:creationId xmlns:p14="http://schemas.microsoft.com/office/powerpoint/2010/main" val="2441048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EDE106-D1DB-E5C0-CAB0-12042CDE7D0B}"/>
              </a:ext>
            </a:extLst>
          </p:cNvPr>
          <p:cNvSpPr txBox="1"/>
          <p:nvPr/>
        </p:nvSpPr>
        <p:spPr>
          <a:xfrm>
            <a:off x="1136428" y="627564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E366DEF-5FB9-0886-1A5C-F85D40BAFBD9}"/>
              </a:ext>
            </a:extLst>
          </p:cNvPr>
          <p:cNvSpPr txBox="1"/>
          <p:nvPr/>
        </p:nvSpPr>
        <p:spPr>
          <a:xfrm>
            <a:off x="724158" y="3285520"/>
            <a:ext cx="7600950" cy="2113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16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CB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8EA6A3-C243-013B-B3E8-897A8E736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21" r="-5" b="-5"/>
          <a:stretch/>
        </p:blipFill>
        <p:spPr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2E2DC6A-29BC-6CF8-3C07-687FE754D14A}"/>
              </a:ext>
            </a:extLst>
          </p:cNvPr>
          <p:cNvSpPr txBox="1"/>
          <p:nvPr/>
        </p:nvSpPr>
        <p:spPr>
          <a:xfrm>
            <a:off x="786388" y="1623527"/>
            <a:ext cx="73032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  Vernieuwing besturing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provinciale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Coöperatie Natuurrijk Limburg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u.a.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2E2DC6A-29BC-6CF8-3C07-687FE754D14A}"/>
              </a:ext>
            </a:extLst>
          </p:cNvPr>
          <p:cNvSpPr txBox="1"/>
          <p:nvPr/>
        </p:nvSpPr>
        <p:spPr>
          <a:xfrm>
            <a:off x="873007" y="3428998"/>
            <a:ext cx="73032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2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Inhoudelijk</a:t>
            </a:r>
          </a:p>
          <a:p>
            <a:pPr lvl="0" algn="ctr">
              <a:defRPr/>
            </a:pPr>
            <a:r>
              <a:rPr lang="nl-NL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Besturing en invloed van leden</a:t>
            </a:r>
          </a:p>
          <a:p>
            <a:pPr lvl="0" algn="ctr">
              <a:defRPr/>
            </a:pPr>
            <a:r>
              <a:rPr lang="nl-NL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Bestuur, Ledenraad, Commissies, Werkorganisatie</a:t>
            </a:r>
            <a:r>
              <a:rPr lang="nl-NL" sz="16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 Statuten,</a:t>
            </a:r>
            <a:r>
              <a:rPr lang="nl-NL" sz="2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huishoudelijk Reglement,..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83664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EDE106-D1DB-E5C0-CAB0-12042CDE7D0B}"/>
              </a:ext>
            </a:extLst>
          </p:cNvPr>
          <p:cNvSpPr txBox="1"/>
          <p:nvPr/>
        </p:nvSpPr>
        <p:spPr>
          <a:xfrm>
            <a:off x="1136428" y="627564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E366DEF-5FB9-0886-1A5C-F85D40BAFBD9}"/>
              </a:ext>
            </a:extLst>
          </p:cNvPr>
          <p:cNvSpPr txBox="1"/>
          <p:nvPr/>
        </p:nvSpPr>
        <p:spPr>
          <a:xfrm>
            <a:off x="685801" y="1953127"/>
            <a:ext cx="7600950" cy="3775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16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CB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8EA6A3-C243-013B-B3E8-897A8E736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21" r="-5" b="-5"/>
          <a:stretch/>
        </p:blipFill>
        <p:spPr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2E2DC6A-29BC-6CF8-3C07-687FE754D14A}"/>
              </a:ext>
            </a:extLst>
          </p:cNvPr>
          <p:cNvSpPr txBox="1"/>
          <p:nvPr/>
        </p:nvSpPr>
        <p:spPr>
          <a:xfrm>
            <a:off x="584773" y="1290345"/>
            <a:ext cx="8141170" cy="5250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bent lid van de coöperatie Natuurrijk Limburg Zuid vanavond ALV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Regionale inzet op natuur- en landschapsbeheer op agrarische gronden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‘dichtbij’ ondersteuning van de eigen leden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Contacten met regionale partijen (gemeenten, bedrijven,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TBO’s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andere organisaties,…)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dirty="0">
                <a:solidFill>
                  <a:prstClr val="black"/>
                </a:solidFill>
                <a:latin typeface="Calibri" panose="020F0502020204030204"/>
              </a:rPr>
              <a:t>ALV regionaal i.p.v. provinciaal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dirty="0">
                <a:solidFill>
                  <a:prstClr val="black"/>
                </a:solidFill>
                <a:latin typeface="Calibri" panose="020F0502020204030204"/>
              </a:rPr>
              <a:t>Omschrijving rol, taak en verantwoordelijkheden Natuurrijk Limburg Zuid (regionaal) - Natuurrijk Limburg(provinciaal)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0279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EDE106-D1DB-E5C0-CAB0-12042CDE7D0B}"/>
              </a:ext>
            </a:extLst>
          </p:cNvPr>
          <p:cNvSpPr txBox="1"/>
          <p:nvPr/>
        </p:nvSpPr>
        <p:spPr>
          <a:xfrm>
            <a:off x="1136428" y="627564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E366DEF-5FB9-0886-1A5C-F85D40BAFBD9}"/>
              </a:ext>
            </a:extLst>
          </p:cNvPr>
          <p:cNvSpPr txBox="1"/>
          <p:nvPr/>
        </p:nvSpPr>
        <p:spPr>
          <a:xfrm>
            <a:off x="685801" y="1953127"/>
            <a:ext cx="7600950" cy="3775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16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CB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8EA6A3-C243-013B-B3E8-897A8E736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21" r="-5" b="-5"/>
          <a:stretch/>
        </p:blipFill>
        <p:spPr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2E2DC6A-29BC-6CF8-3C07-687FE754D14A}"/>
              </a:ext>
            </a:extLst>
          </p:cNvPr>
          <p:cNvSpPr txBox="1"/>
          <p:nvPr/>
        </p:nvSpPr>
        <p:spPr>
          <a:xfrm>
            <a:off x="307910" y="565772"/>
            <a:ext cx="8607490" cy="491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EN 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bent tevens lid van de coöperatie Natuurrijk Limburg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Provinciale inzet op natuur- en landschapsbeheer op agrarische gronden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Toekenning van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ANLb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-gelden</a:t>
            </a:r>
            <a:r>
              <a:rPr lang="nl-NL" sz="240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kumimoji="0" lang="nl-NL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beheer, contracten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aanvullende provinciale projecten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Ondersteuning eigen leden (deelnemer begeleiding, lobby voor aanvullende financiële middelen, …)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Agrarisch collectief in Limburg naast 39 andere collectieven verenigd in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BoerenNatuur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Contacten met provinciale en landelijke partijen (provincie Limburg,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BoerenNatuur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RVO, NVWA, 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3558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EDE106-D1DB-E5C0-CAB0-12042CDE7D0B}"/>
              </a:ext>
            </a:extLst>
          </p:cNvPr>
          <p:cNvSpPr txBox="1"/>
          <p:nvPr/>
        </p:nvSpPr>
        <p:spPr>
          <a:xfrm>
            <a:off x="1136428" y="627564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E366DEF-5FB9-0886-1A5C-F85D40BAFBD9}"/>
              </a:ext>
            </a:extLst>
          </p:cNvPr>
          <p:cNvSpPr txBox="1"/>
          <p:nvPr/>
        </p:nvSpPr>
        <p:spPr>
          <a:xfrm>
            <a:off x="685801" y="1953127"/>
            <a:ext cx="7600950" cy="3775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16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CB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8EA6A3-C243-013B-B3E8-897A8E736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21" r="-5" b="-5"/>
          <a:stretch/>
        </p:blipFill>
        <p:spPr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2E2DC6A-29BC-6CF8-3C07-687FE754D14A}"/>
              </a:ext>
            </a:extLst>
          </p:cNvPr>
          <p:cNvSpPr txBox="1"/>
          <p:nvPr/>
        </p:nvSpPr>
        <p:spPr>
          <a:xfrm>
            <a:off x="1136428" y="233844"/>
            <a:ext cx="7303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Bestuurlijke vernieuwing - provinciaal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B58AB0A-FADA-9BA0-05B6-38352B52D664}"/>
              </a:ext>
            </a:extLst>
          </p:cNvPr>
          <p:cNvSpPr txBox="1"/>
          <p:nvPr/>
        </p:nvSpPr>
        <p:spPr>
          <a:xfrm>
            <a:off x="349071" y="989001"/>
            <a:ext cx="8439237" cy="52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Coöperatie Natuurrijk Limburg heeft haar statuten vernieuwd</a:t>
            </a:r>
            <a:r>
              <a:rPr kumimoji="0" lang="nl-NL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het voorjaar 2022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 als gevolg: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Vernieuwde samenwerking met o.a. Natuurrijk Limburg Zuid, LLTB</a:t>
            </a:r>
            <a:r>
              <a:rPr kumimoji="0" lang="nl-NL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de andere uitvoeringscollectieven in Limburg (Boeren met Natuur, Innovatief Platteland, Platteland coöperatie)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Vernieuwing ledenraad (met uit Zuid-Limburg vertegenwoordigers L. Hupperichs, J. Voncken, J. Janssen, 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dirty="0">
                <a:solidFill>
                  <a:prstClr val="black"/>
                </a:solidFill>
                <a:latin typeface="Calibri" panose="020F0502020204030204"/>
              </a:rPr>
              <a:t>  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Rutten, R. Rademaker, P.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Roebroek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X.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Hartmann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Vernieuwing bestuur (met nieuwe leden J.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Huntjens-Schnackers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uit Zuid Limburg</a:t>
            </a:r>
            <a:r>
              <a:rPr kumimoji="0" lang="nl-NL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J. Beunen),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nog 1 vacature voor Niet Bedrijf-lid in Bestuur Natuurrijk</a:t>
            </a:r>
            <a:r>
              <a:rPr kumimoji="0" lang="nl-NL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Limburg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4595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EDE106-D1DB-E5C0-CAB0-12042CDE7D0B}"/>
              </a:ext>
            </a:extLst>
          </p:cNvPr>
          <p:cNvSpPr txBox="1"/>
          <p:nvPr/>
        </p:nvSpPr>
        <p:spPr>
          <a:xfrm>
            <a:off x="1136428" y="627564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E366DEF-5FB9-0886-1A5C-F85D40BAFBD9}"/>
              </a:ext>
            </a:extLst>
          </p:cNvPr>
          <p:cNvSpPr txBox="1"/>
          <p:nvPr/>
        </p:nvSpPr>
        <p:spPr>
          <a:xfrm>
            <a:off x="685801" y="1953127"/>
            <a:ext cx="7600950" cy="3775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16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CB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8EA6A3-C243-013B-B3E8-897A8E736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21" r="-5" b="-5"/>
          <a:stretch/>
        </p:blipFill>
        <p:spPr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2E2DC6A-29BC-6CF8-3C07-687FE754D14A}"/>
              </a:ext>
            </a:extLst>
          </p:cNvPr>
          <p:cNvSpPr txBox="1"/>
          <p:nvPr/>
        </p:nvSpPr>
        <p:spPr>
          <a:xfrm>
            <a:off x="758891" y="1084974"/>
            <a:ext cx="7851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Ledenbijeenkomsten in het najaar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C073154-ED8E-6C21-B20F-F51700959B2B}"/>
              </a:ext>
            </a:extLst>
          </p:cNvPr>
          <p:cNvSpPr txBox="1"/>
          <p:nvPr/>
        </p:nvSpPr>
        <p:spPr>
          <a:xfrm>
            <a:off x="697999" y="2358913"/>
            <a:ext cx="81173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(provinciale) coöperatie Natuurrijk Limburg heeft het plan om in het najaar ook zelf ledenbijeenkomsten te organiseren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Onderwerpen onder meer: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verdere toelichting op ontwikkeling </a:t>
            </a:r>
            <a:r>
              <a:rPr lang="nl-NL" sz="2400" noProof="0" dirty="0">
                <a:solidFill>
                  <a:prstClr val="black"/>
                </a:solidFill>
                <a:latin typeface="Calibri" panose="020F0502020204030204"/>
              </a:rPr>
              <a:t>Coöperatie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Natuurrijk Limburg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Laatste update over nieuwe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ANLb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2023 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Calibri" panose="020F0502020204030204"/>
              </a:rPr>
              <a:t>Uitnodigingen volgen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074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s, boom, buiten, lucht&#10;&#10;Automatisch gegenereerde beschrijving">
            <a:extLst>
              <a:ext uri="{FF2B5EF4-FFF2-40B4-BE49-F238E27FC236}">
                <a16:creationId xmlns:a16="http://schemas.microsoft.com/office/drawing/2014/main" id="{21702AE9-3EA6-5205-708E-469552317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3EAFFB0-701C-CF67-336B-161B34B34A94}"/>
              </a:ext>
            </a:extLst>
          </p:cNvPr>
          <p:cNvSpPr txBox="1"/>
          <p:nvPr/>
        </p:nvSpPr>
        <p:spPr>
          <a:xfrm>
            <a:off x="876300" y="257175"/>
            <a:ext cx="7496175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VERSLAG 9de ALGEMENE LEDENVERGADERING  </a:t>
            </a:r>
          </a:p>
          <a:p>
            <a:r>
              <a:rPr lang="nl-NL" sz="1800" b="1" dirty="0">
                <a:latin typeface="Roboto" panose="02000000000000000000" pitchFamily="2" charset="0"/>
                <a:ea typeface="Roboto" panose="02000000000000000000" pitchFamily="2" charset="0"/>
              </a:rPr>
              <a:t>		</a:t>
            </a:r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15 september 2021</a:t>
            </a:r>
          </a:p>
          <a:p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                           Ter Vaststelling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9153FD-0972-FC05-19D6-61B6379CF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179" y="5655730"/>
            <a:ext cx="1993452" cy="11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49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C4E061B-1CFD-0355-79DD-144AFA4E6CE4}"/>
              </a:ext>
            </a:extLst>
          </p:cNvPr>
          <p:cNvSpPr txBox="1"/>
          <p:nvPr/>
        </p:nvSpPr>
        <p:spPr>
          <a:xfrm>
            <a:off x="429208" y="886408"/>
            <a:ext cx="10972800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Toekomstig</a:t>
            </a:r>
          </a:p>
          <a:p>
            <a:pPr algn="ctr"/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Agrarisch Natuur- en Landschapsbeheer</a:t>
            </a:r>
          </a:p>
          <a:p>
            <a:pPr algn="ctr"/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in Limburg</a:t>
            </a:r>
            <a:endParaRPr lang="nl-NL" sz="3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57F1A28-E84D-F7E1-2CC3-6C4D3DE83745}"/>
              </a:ext>
            </a:extLst>
          </p:cNvPr>
          <p:cNvSpPr txBox="1"/>
          <p:nvPr/>
        </p:nvSpPr>
        <p:spPr>
          <a:xfrm>
            <a:off x="1705947" y="2988514"/>
            <a:ext cx="8780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Het nieuwe Gemeenschappelijke Landbouw Beleid (GLB) in relatie tot het </a:t>
            </a:r>
            <a:r>
              <a:rPr lang="nl-NL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ANLb</a:t>
            </a:r>
            <a:r>
              <a:rPr lang="nl-NL" sz="2800" b="1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vanaf 2023</a:t>
            </a:r>
          </a:p>
          <a:p>
            <a:endParaRPr lang="nl-NL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9CBAA8A-9FBF-FA5E-295F-79284C3347AA}"/>
              </a:ext>
            </a:extLst>
          </p:cNvPr>
          <p:cNvSpPr txBox="1"/>
          <p:nvPr/>
        </p:nvSpPr>
        <p:spPr>
          <a:xfrm>
            <a:off x="2911151" y="4278284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Frans Blezer – Veldmedewerker Natuurrijk Limburg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B24E85-9981-459A-C31B-34EF807BE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68" y="5593701"/>
            <a:ext cx="1799578" cy="99351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B137712-DF5F-CE47-E252-36C2B25C8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39" y="4721289"/>
            <a:ext cx="1914310" cy="1908213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87E4A8C7-7120-54F6-67BE-5EC5E0BCA371}"/>
              </a:ext>
            </a:extLst>
          </p:cNvPr>
          <p:cNvSpPr/>
          <p:nvPr/>
        </p:nvSpPr>
        <p:spPr>
          <a:xfrm>
            <a:off x="0" y="130629"/>
            <a:ext cx="12192000" cy="2705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2863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31504" y="2204864"/>
            <a:ext cx="8856984" cy="1440161"/>
          </a:xfrm>
        </p:spPr>
        <p:txBody>
          <a:bodyPr anchor="t">
            <a:noAutofit/>
          </a:bodyPr>
          <a:lstStyle/>
          <a:p>
            <a:pPr algn="l">
              <a:lnSpc>
                <a:spcPct val="140000"/>
              </a:lnSpc>
            </a:pPr>
            <a:r>
              <a:rPr lang="it-IT" sz="4800" spc="60" baseline="30000" dirty="0">
                <a:solidFill>
                  <a:srgbClr val="457A3D"/>
                </a:solidFill>
              </a:rPr>
              <a:t>Agrarisch Natuur- en Landschapsbeheer 2023- 2028</a:t>
            </a:r>
            <a:endParaRPr lang="nl-NL" sz="4800" spc="60" baseline="30000" dirty="0">
              <a:solidFill>
                <a:srgbClr val="457A3D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31504" y="3861048"/>
            <a:ext cx="7056784" cy="1248544"/>
          </a:xfrm>
        </p:spPr>
        <p:txBody>
          <a:bodyPr>
            <a:normAutofit/>
          </a:bodyPr>
          <a:lstStyle/>
          <a:p>
            <a:pPr algn="l"/>
            <a:r>
              <a:rPr lang="nl-NL" sz="2000" spc="120" dirty="0">
                <a:solidFill>
                  <a:srgbClr val="457A3D"/>
                </a:solidFill>
              </a:rPr>
              <a:t>Verder op weg met natuurinclusieve landbouw</a:t>
            </a:r>
          </a:p>
        </p:txBody>
      </p:sp>
    </p:spTree>
    <p:extLst>
      <p:ext uri="{BB962C8B-B14F-4D97-AF65-F5344CB8AC3E}">
        <p14:creationId xmlns:p14="http://schemas.microsoft.com/office/powerpoint/2010/main" val="7482546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75520" y="1728000"/>
            <a:ext cx="4536504" cy="4293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altLang="nl-NL" sz="2000" dirty="0"/>
              <a:t>Natuurinclusieve landbouw:</a:t>
            </a:r>
          </a:p>
          <a:p>
            <a:pPr marL="0" indent="0">
              <a:buNone/>
            </a:pPr>
            <a:r>
              <a:rPr lang="nl-NL" altLang="nl-NL" sz="2000" dirty="0"/>
              <a:t>Natuur en landbouw verbinden </a:t>
            </a:r>
            <a:r>
              <a:rPr lang="nl-NL" altLang="nl-NL" sz="2000" dirty="0">
                <a:sym typeface="Wingdings" pitchFamily="2" charset="2"/>
              </a:rPr>
              <a:t></a:t>
            </a:r>
            <a:r>
              <a:rPr lang="nl-NL" altLang="nl-NL" sz="2000" dirty="0"/>
              <a:t> economie en ecologie</a:t>
            </a:r>
          </a:p>
          <a:p>
            <a:pPr marL="0" indent="0">
              <a:buNone/>
            </a:pPr>
            <a:endParaRPr lang="nl-NL" altLang="nl-NL" sz="2000" dirty="0"/>
          </a:p>
          <a:p>
            <a:pPr marL="0" indent="0">
              <a:buNone/>
            </a:pPr>
            <a:r>
              <a:rPr lang="nl-NL" altLang="nl-NL" sz="2000" dirty="0"/>
              <a:t>Doelen 2023-2028</a:t>
            </a:r>
          </a:p>
          <a:p>
            <a:pPr marL="0" indent="0">
              <a:buNone/>
            </a:pPr>
            <a:r>
              <a:rPr lang="nl-NL" altLang="nl-NL" sz="2000" dirty="0"/>
              <a:t>Bevorderen van de kwaliteit van:</a:t>
            </a:r>
          </a:p>
          <a:p>
            <a:pPr marL="0" indent="0">
              <a:buNone/>
            </a:pPr>
            <a:r>
              <a:rPr lang="nl-NL" altLang="nl-NL" sz="2000" dirty="0"/>
              <a:t>1. Biodiversiteit</a:t>
            </a:r>
          </a:p>
          <a:p>
            <a:pPr marL="0" indent="0">
              <a:buNone/>
            </a:pPr>
            <a:r>
              <a:rPr lang="nl-NL" altLang="nl-NL" sz="2000" dirty="0"/>
              <a:t>2. Bodem en Water</a:t>
            </a:r>
          </a:p>
          <a:p>
            <a:pPr marL="0" indent="0">
              <a:buNone/>
            </a:pPr>
            <a:r>
              <a:rPr lang="nl-NL" altLang="nl-NL" sz="2000" dirty="0"/>
              <a:t>3. Lucht</a:t>
            </a:r>
          </a:p>
          <a:p>
            <a:pPr marL="0" indent="0">
              <a:buNone/>
            </a:pPr>
            <a:r>
              <a:rPr lang="nl-NL" altLang="nl-NL" sz="2000" dirty="0"/>
              <a:t>4. Klimaat</a:t>
            </a:r>
          </a:p>
          <a:p>
            <a:pPr marL="0" indent="0">
              <a:buNone/>
            </a:pPr>
            <a:r>
              <a:rPr lang="nl-NL" altLang="nl-NL" sz="2000" dirty="0"/>
              <a:t>5. Landschap </a:t>
            </a:r>
          </a:p>
          <a:p>
            <a:pPr marL="0" indent="0">
              <a:buNone/>
            </a:pPr>
            <a:endParaRPr lang="nl-NL" altLang="nl-NL" sz="20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847528" y="692696"/>
            <a:ext cx="7772400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Natuurrijk Limburg staat voor:</a:t>
            </a:r>
          </a:p>
        </p:txBody>
      </p:sp>
      <p:pic>
        <p:nvPicPr>
          <p:cNvPr id="6" name="Afbeelding 2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26728C1D-7118-4967-93FC-E0A6EA1DB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1988840"/>
            <a:ext cx="4355975" cy="370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0157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548325" y="436839"/>
            <a:ext cx="8172400" cy="1238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aseline="30000" dirty="0">
                <a:solidFill>
                  <a:srgbClr val="457A3D"/>
                </a:solidFill>
                <a:latin typeface="Verdana"/>
              </a:rPr>
              <a:t>Gemeenschappelijk Landbouwbeleid </a:t>
            </a:r>
          </a:p>
          <a:p>
            <a:pPr algn="l"/>
            <a:r>
              <a:rPr lang="nl-NL" sz="4000" baseline="30000" dirty="0">
                <a:solidFill>
                  <a:srgbClr val="457A3D"/>
                </a:solidFill>
                <a:latin typeface="Verdana"/>
              </a:rPr>
              <a:t>en </a:t>
            </a:r>
          </a:p>
          <a:p>
            <a:pPr algn="l"/>
            <a:r>
              <a:rPr lang="nl-NL" sz="4000" baseline="30000" dirty="0">
                <a:solidFill>
                  <a:srgbClr val="457A3D"/>
                </a:solidFill>
                <a:latin typeface="Verdana"/>
              </a:rPr>
              <a:t>Agrarisch Natuur- en Landschapsbeheer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B89FB96-39B5-F1B1-DF0E-E97DBF36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1675564"/>
            <a:ext cx="7335214" cy="450972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01228C6-B9A9-DD44-7D41-32556249C4DA}"/>
              </a:ext>
            </a:extLst>
          </p:cNvPr>
          <p:cNvSpPr txBox="1"/>
          <p:nvPr/>
        </p:nvSpPr>
        <p:spPr>
          <a:xfrm>
            <a:off x="2279576" y="170080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Verdana"/>
              </a:rPr>
              <a:t>Totaal € 4,7 miljard</a:t>
            </a:r>
          </a:p>
        </p:txBody>
      </p:sp>
    </p:spTree>
    <p:extLst>
      <p:ext uri="{BB962C8B-B14F-4D97-AF65-F5344CB8AC3E}">
        <p14:creationId xmlns:p14="http://schemas.microsoft.com/office/powerpoint/2010/main" val="35452529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255DDF2-C555-395D-D900-82B895317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950" y="1704288"/>
            <a:ext cx="8916009" cy="395696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3121560-65F5-BF14-61A2-BC68F2E15A20}"/>
              </a:ext>
            </a:extLst>
          </p:cNvPr>
          <p:cNvSpPr txBox="1">
            <a:spLocks/>
          </p:cNvSpPr>
          <p:nvPr/>
        </p:nvSpPr>
        <p:spPr>
          <a:xfrm>
            <a:off x="1548325" y="436839"/>
            <a:ext cx="8172400" cy="1238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aseline="30000" dirty="0">
                <a:solidFill>
                  <a:srgbClr val="457A3D"/>
                </a:solidFill>
                <a:latin typeface="Verdana"/>
              </a:rPr>
              <a:t>Gemeenschappelijk Landbouwbeleid </a:t>
            </a:r>
          </a:p>
          <a:p>
            <a:pPr algn="l"/>
            <a:r>
              <a:rPr lang="nl-NL" sz="4000" baseline="30000" dirty="0">
                <a:solidFill>
                  <a:srgbClr val="457A3D"/>
                </a:solidFill>
                <a:latin typeface="Verdana"/>
              </a:rPr>
              <a:t>en </a:t>
            </a:r>
          </a:p>
          <a:p>
            <a:pPr algn="l"/>
            <a:r>
              <a:rPr lang="nl-NL" sz="4000" baseline="30000" dirty="0">
                <a:solidFill>
                  <a:srgbClr val="457A3D"/>
                </a:solidFill>
                <a:latin typeface="Verdana"/>
              </a:rPr>
              <a:t>Agrarisch Natuur- en Landschapsbeheer</a:t>
            </a:r>
          </a:p>
        </p:txBody>
      </p:sp>
    </p:spTree>
    <p:extLst>
      <p:ext uri="{BB962C8B-B14F-4D97-AF65-F5344CB8AC3E}">
        <p14:creationId xmlns:p14="http://schemas.microsoft.com/office/powerpoint/2010/main" val="16481262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BDAABA7-9B16-A953-8FA1-BC017D59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548680"/>
            <a:ext cx="3168352" cy="576802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B86030E-2DEE-DA4C-C6C1-945D45F0FB27}"/>
              </a:ext>
            </a:extLst>
          </p:cNvPr>
          <p:cNvSpPr txBox="1"/>
          <p:nvPr/>
        </p:nvSpPr>
        <p:spPr>
          <a:xfrm>
            <a:off x="2855640" y="26369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Verdana"/>
              </a:rPr>
              <a:t>Vergroening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7376E7C-258E-9F53-845D-2013011C3202}"/>
              </a:ext>
            </a:extLst>
          </p:cNvPr>
          <p:cNvSpPr txBox="1"/>
          <p:nvPr/>
        </p:nvSpPr>
        <p:spPr>
          <a:xfrm>
            <a:off x="7763620" y="35730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Verdana"/>
              </a:rPr>
              <a:t>Extra &lt; 40 ha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5DC7DBB-60DF-AB71-8973-8C18EE2DACE2}"/>
              </a:ext>
            </a:extLst>
          </p:cNvPr>
          <p:cNvSpPr txBox="1"/>
          <p:nvPr/>
        </p:nvSpPr>
        <p:spPr>
          <a:xfrm>
            <a:off x="2783632" y="42210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Verdana"/>
              </a:rPr>
              <a:t>Basispremie</a:t>
            </a:r>
          </a:p>
        </p:txBody>
      </p:sp>
    </p:spTree>
    <p:extLst>
      <p:ext uri="{BB962C8B-B14F-4D97-AF65-F5344CB8AC3E}">
        <p14:creationId xmlns:p14="http://schemas.microsoft.com/office/powerpoint/2010/main" val="11859377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73121560-65F5-BF14-61A2-BC68F2E15A20}"/>
              </a:ext>
            </a:extLst>
          </p:cNvPr>
          <p:cNvSpPr txBox="1">
            <a:spLocks/>
          </p:cNvSpPr>
          <p:nvPr/>
        </p:nvSpPr>
        <p:spPr>
          <a:xfrm>
            <a:off x="1524000" y="260648"/>
            <a:ext cx="8172400" cy="1238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aseline="30000" dirty="0">
                <a:solidFill>
                  <a:srgbClr val="457A3D"/>
                </a:solidFill>
                <a:latin typeface="Verdana"/>
              </a:rPr>
              <a:t>Gemeenschappelijk Landbouwbeleid </a:t>
            </a:r>
          </a:p>
          <a:p>
            <a:pPr algn="l"/>
            <a:r>
              <a:rPr lang="nl-NL" sz="4000" baseline="30000" dirty="0">
                <a:solidFill>
                  <a:srgbClr val="457A3D"/>
                </a:solidFill>
                <a:latin typeface="Verdana"/>
              </a:rPr>
              <a:t>en </a:t>
            </a:r>
          </a:p>
          <a:p>
            <a:pPr algn="l"/>
            <a:r>
              <a:rPr lang="nl-NL" sz="4000" baseline="30000" dirty="0">
                <a:solidFill>
                  <a:srgbClr val="457A3D"/>
                </a:solidFill>
                <a:latin typeface="Verdana"/>
              </a:rPr>
              <a:t>Agrarisch Natuur- en Landschapsbeheer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8D932AC-7121-FA14-0CC6-F916F6F4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1772816"/>
            <a:ext cx="6550496" cy="436324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B9554B7-6100-562C-E2E1-DC48CC73EBA6}"/>
              </a:ext>
            </a:extLst>
          </p:cNvPr>
          <p:cNvSpPr txBox="1"/>
          <p:nvPr/>
        </p:nvSpPr>
        <p:spPr>
          <a:xfrm>
            <a:off x="4439816" y="13788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black"/>
                </a:solidFill>
                <a:latin typeface="Verdana"/>
              </a:rPr>
              <a:t>Eco</a:t>
            </a:r>
            <a:r>
              <a:rPr lang="nl-NL" dirty="0">
                <a:solidFill>
                  <a:prstClr val="black"/>
                </a:solidFill>
                <a:latin typeface="Verdana"/>
              </a:rPr>
              <a:t>-activiteiten</a:t>
            </a:r>
          </a:p>
        </p:txBody>
      </p:sp>
    </p:spTree>
    <p:extLst>
      <p:ext uri="{BB962C8B-B14F-4D97-AF65-F5344CB8AC3E}">
        <p14:creationId xmlns:p14="http://schemas.microsoft.com/office/powerpoint/2010/main" val="20376884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596844" y="332657"/>
            <a:ext cx="8424936" cy="916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Agrarisch Natuur- en Landschapsbeheer</a:t>
            </a:r>
          </a:p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2023-2028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2B58F4A-6B5B-21C3-35A3-C586D61DB1BC}"/>
              </a:ext>
            </a:extLst>
          </p:cNvPr>
          <p:cNvSpPr txBox="1"/>
          <p:nvPr/>
        </p:nvSpPr>
        <p:spPr>
          <a:xfrm>
            <a:off x="1596844" y="1700809"/>
            <a:ext cx="90711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Verdana"/>
              </a:rPr>
              <a:t>Tijdpad</a:t>
            </a:r>
          </a:p>
          <a:p>
            <a:endParaRPr lang="nl-NL" b="1" dirty="0">
              <a:solidFill>
                <a:prstClr val="black"/>
              </a:solidFill>
              <a:latin typeface="Verdana"/>
            </a:endParaRPr>
          </a:p>
          <a:p>
            <a:r>
              <a:rPr lang="nl-NL" b="1" dirty="0">
                <a:solidFill>
                  <a:prstClr val="black"/>
                </a:solidFill>
                <a:latin typeface="Verdana"/>
              </a:rPr>
              <a:t>Nov.-15 dec. 2022 </a:t>
            </a:r>
          </a:p>
          <a:p>
            <a:r>
              <a:rPr lang="nl-NL" dirty="0">
                <a:solidFill>
                  <a:prstClr val="black"/>
                </a:solidFill>
                <a:latin typeface="Verdana"/>
                <a:sym typeface="Wingdings" pitchFamily="2" charset="2"/>
              </a:rPr>
              <a:t>U kiest voor deelname aan de basispremie en/of de eco-regeling en ook voor het ANLb (1</a:t>
            </a:r>
            <a:r>
              <a:rPr lang="nl-NL" baseline="30000" dirty="0">
                <a:solidFill>
                  <a:prstClr val="black"/>
                </a:solidFill>
                <a:latin typeface="Verdana"/>
                <a:sym typeface="Wingdings" pitchFamily="2" charset="2"/>
              </a:rPr>
              <a:t>e</a:t>
            </a:r>
            <a:r>
              <a:rPr lang="nl-NL" dirty="0">
                <a:solidFill>
                  <a:prstClr val="black"/>
                </a:solidFill>
                <a:latin typeface="Verdana"/>
                <a:sym typeface="Wingdings" pitchFamily="2" charset="2"/>
              </a:rPr>
              <a:t> voorlopige invulling bij RVO)</a:t>
            </a:r>
          </a:p>
          <a:p>
            <a:endParaRPr lang="nl-NL" dirty="0">
              <a:solidFill>
                <a:prstClr val="black"/>
              </a:solidFill>
              <a:latin typeface="Verdana"/>
              <a:sym typeface="Wingdings" pitchFamily="2" charset="2"/>
            </a:endParaRPr>
          </a:p>
          <a:p>
            <a:r>
              <a:rPr lang="nl-NL" b="1" dirty="0">
                <a:solidFill>
                  <a:prstClr val="black"/>
                </a:solidFill>
                <a:latin typeface="Verdana"/>
                <a:sym typeface="Wingdings" pitchFamily="2" charset="2"/>
              </a:rPr>
              <a:t>Eind 2022 – mrt 2023</a:t>
            </a:r>
            <a:endParaRPr lang="nl-NL" dirty="0">
              <a:solidFill>
                <a:prstClr val="black"/>
              </a:solidFill>
              <a:latin typeface="Verdana"/>
              <a:sym typeface="Wingdings" pitchFamily="2" charset="2"/>
            </a:endParaRPr>
          </a:p>
          <a:p>
            <a:r>
              <a:rPr lang="nl-NL" dirty="0" err="1">
                <a:solidFill>
                  <a:prstClr val="black"/>
                </a:solidFill>
                <a:latin typeface="Verdana"/>
                <a:sym typeface="Wingdings" pitchFamily="2" charset="2"/>
              </a:rPr>
              <a:t>ANLb</a:t>
            </a:r>
            <a:r>
              <a:rPr lang="nl-NL" dirty="0">
                <a:solidFill>
                  <a:prstClr val="black"/>
                </a:solidFill>
                <a:latin typeface="Verdana"/>
                <a:sym typeface="Wingdings" pitchFamily="2" charset="2"/>
              </a:rPr>
              <a:t>-overeenkomsten voor de periode 2023 – 2028</a:t>
            </a:r>
          </a:p>
          <a:p>
            <a:endParaRPr lang="nl-NL" dirty="0">
              <a:solidFill>
                <a:prstClr val="black"/>
              </a:solidFill>
              <a:latin typeface="Verdana"/>
              <a:sym typeface="Wingdings" pitchFamily="2" charset="2"/>
            </a:endParaRPr>
          </a:p>
          <a:p>
            <a:r>
              <a:rPr lang="nl-NL" b="1" dirty="0">
                <a:solidFill>
                  <a:prstClr val="black"/>
                </a:solidFill>
                <a:latin typeface="Verdana"/>
                <a:sym typeface="Wingdings" pitchFamily="2" charset="2"/>
              </a:rPr>
              <a:t>15 mei 2023</a:t>
            </a:r>
            <a:endParaRPr lang="nl-NL" dirty="0">
              <a:solidFill>
                <a:prstClr val="black"/>
              </a:solidFill>
              <a:latin typeface="Verdana"/>
              <a:sym typeface="Wingdings" pitchFamily="2" charset="2"/>
            </a:endParaRPr>
          </a:p>
          <a:p>
            <a:r>
              <a:rPr lang="nl-NL" dirty="0">
                <a:solidFill>
                  <a:prstClr val="black"/>
                </a:solidFill>
                <a:latin typeface="Verdana"/>
                <a:sym typeface="Wingdings" pitchFamily="2" charset="2"/>
              </a:rPr>
              <a:t>Indienen Gecombineerde opgave (2</a:t>
            </a:r>
            <a:r>
              <a:rPr lang="nl-NL" baseline="30000" dirty="0">
                <a:solidFill>
                  <a:prstClr val="black"/>
                </a:solidFill>
                <a:latin typeface="Verdana"/>
                <a:sym typeface="Wingdings" pitchFamily="2" charset="2"/>
              </a:rPr>
              <a:t>e</a:t>
            </a:r>
            <a:r>
              <a:rPr lang="nl-NL" dirty="0">
                <a:solidFill>
                  <a:prstClr val="black"/>
                </a:solidFill>
                <a:latin typeface="Verdana"/>
                <a:sym typeface="Wingdings" pitchFamily="2" charset="2"/>
              </a:rPr>
              <a:t> invulling bij RVO)</a:t>
            </a:r>
          </a:p>
          <a:p>
            <a:endParaRPr lang="nl-NL" dirty="0">
              <a:solidFill>
                <a:prstClr val="black"/>
              </a:solidFill>
              <a:latin typeface="Verdana"/>
              <a:sym typeface="Wingdings" pitchFamily="2" charset="2"/>
            </a:endParaRPr>
          </a:p>
          <a:p>
            <a:r>
              <a:rPr lang="nl-NL" b="1" dirty="0">
                <a:solidFill>
                  <a:prstClr val="black"/>
                </a:solidFill>
                <a:latin typeface="Verdana"/>
                <a:sym typeface="Wingdings" pitchFamily="2" charset="2"/>
              </a:rPr>
              <a:t>30 nov. 2023</a:t>
            </a:r>
            <a:endParaRPr lang="nl-NL" dirty="0">
              <a:solidFill>
                <a:prstClr val="black"/>
              </a:solidFill>
              <a:latin typeface="Verdana"/>
              <a:sym typeface="Wingdings" pitchFamily="2" charset="2"/>
            </a:endParaRPr>
          </a:p>
          <a:p>
            <a:r>
              <a:rPr lang="nl-NL" dirty="0">
                <a:solidFill>
                  <a:prstClr val="black"/>
                </a:solidFill>
                <a:latin typeface="Verdana"/>
                <a:sym typeface="Wingdings" pitchFamily="2" charset="2"/>
              </a:rPr>
              <a:t>Definitieve opgave 2023, ook definitief of u gebruik maakt van de basispremie en/of eco-regeling (3</a:t>
            </a:r>
            <a:r>
              <a:rPr lang="nl-NL" baseline="30000" dirty="0">
                <a:solidFill>
                  <a:prstClr val="black"/>
                </a:solidFill>
                <a:latin typeface="Verdana"/>
                <a:sym typeface="Wingdings" pitchFamily="2" charset="2"/>
              </a:rPr>
              <a:t>e</a:t>
            </a:r>
            <a:r>
              <a:rPr lang="nl-NL" dirty="0">
                <a:solidFill>
                  <a:prstClr val="black"/>
                </a:solidFill>
                <a:latin typeface="Verdana"/>
                <a:sym typeface="Wingdings" pitchFamily="2" charset="2"/>
              </a:rPr>
              <a:t> invulling bij RVO)</a:t>
            </a:r>
            <a:endParaRPr lang="nl-NL" dirty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280306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17379" y="1628801"/>
            <a:ext cx="4824536" cy="412110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nl-NL" sz="2800" baseline="30000" dirty="0"/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/>
              <a:t>Landelijk:</a:t>
            </a:r>
          </a:p>
          <a:p>
            <a:pPr>
              <a:lnSpc>
                <a:spcPct val="90000"/>
              </a:lnSpc>
            </a:pPr>
            <a:r>
              <a:rPr lang="nl-NL" sz="2800" baseline="30000" dirty="0"/>
              <a:t>Van ruim 100.000 ha </a:t>
            </a:r>
            <a:r>
              <a:rPr lang="nl-NL" sz="2800" baseline="30000" dirty="0">
                <a:sym typeface="Wingdings" pitchFamily="2" charset="2"/>
              </a:rPr>
              <a:t> 130.000 ha</a:t>
            </a:r>
          </a:p>
          <a:p>
            <a:pPr>
              <a:lnSpc>
                <a:spcPct val="90000"/>
              </a:lnSpc>
            </a:pPr>
            <a:r>
              <a:rPr lang="nl-NL" sz="2800" baseline="30000" dirty="0">
                <a:sym typeface="Wingdings" pitchFamily="2" charset="2"/>
              </a:rPr>
              <a:t>Uitbreiden met: Klimaat, Water, Bodem en Lucht</a:t>
            </a:r>
          </a:p>
          <a:p>
            <a:pPr>
              <a:lnSpc>
                <a:spcPct val="90000"/>
              </a:lnSpc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Limburg:</a:t>
            </a:r>
          </a:p>
          <a:p>
            <a:pPr>
              <a:lnSpc>
                <a:spcPct val="90000"/>
              </a:lnSpc>
            </a:pPr>
            <a:r>
              <a:rPr lang="nl-NL" sz="2800" baseline="30000" dirty="0">
                <a:sym typeface="Wingdings" pitchFamily="2" charset="2"/>
              </a:rPr>
              <a:t>Uitbreiding budget met ca 1 mln./jr.</a:t>
            </a:r>
          </a:p>
          <a:p>
            <a:pPr>
              <a:lnSpc>
                <a:spcPct val="90000"/>
              </a:lnSpc>
            </a:pPr>
            <a:r>
              <a:rPr lang="nl-NL" sz="2800" baseline="30000" dirty="0">
                <a:sym typeface="Wingdings" pitchFamily="2" charset="2"/>
              </a:rPr>
              <a:t>Boerenlandvogels </a:t>
            </a:r>
          </a:p>
          <a:p>
            <a:pPr>
              <a:lnSpc>
                <a:spcPct val="90000"/>
              </a:lnSpc>
            </a:pPr>
            <a:r>
              <a:rPr lang="nl-NL" sz="2800" baseline="30000" dirty="0">
                <a:sym typeface="Wingdings" pitchFamily="2" charset="2"/>
              </a:rPr>
              <a:t>Bodem en Water</a:t>
            </a:r>
          </a:p>
          <a:p>
            <a:pPr>
              <a:lnSpc>
                <a:spcPct val="90000"/>
              </a:lnSpc>
            </a:pPr>
            <a:r>
              <a:rPr lang="nl-NL" sz="2800" baseline="30000" dirty="0">
                <a:sym typeface="Wingdings" pitchFamily="2" charset="2"/>
              </a:rPr>
              <a:t>Bescherming natuurgebieden</a:t>
            </a:r>
          </a:p>
          <a:p>
            <a:pPr>
              <a:lnSpc>
                <a:spcPct val="90000"/>
              </a:lnSpc>
            </a:pPr>
            <a:r>
              <a:rPr lang="nl-NL" sz="2800" baseline="30000" dirty="0">
                <a:sym typeface="Wingdings" pitchFamily="2" charset="2"/>
              </a:rPr>
              <a:t>Nu 3% ANLb  10%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596844" y="332657"/>
            <a:ext cx="8424936" cy="916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Agrarisch Natuur- en Landschapsbeheer</a:t>
            </a:r>
          </a:p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2023-2028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21" y="1728001"/>
            <a:ext cx="4190579" cy="386123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4B44447-7484-0584-E2D0-23C58A5CE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87" y="4077073"/>
            <a:ext cx="3300179" cy="2192011"/>
          </a:xfrm>
          <a:prstGeom prst="rect">
            <a:avLst/>
          </a:prstGeom>
        </p:spPr>
      </p:pic>
      <p:pic>
        <p:nvPicPr>
          <p:cNvPr id="6" name="Afbeelding 5" descr="Afbeelding met lucht, buiten, vogel, roofvogel&#10;&#10;Automatisch gegenereerde beschrijving">
            <a:extLst>
              <a:ext uri="{FF2B5EF4-FFF2-40B4-BE49-F238E27FC236}">
                <a16:creationId xmlns:a16="http://schemas.microsoft.com/office/drawing/2014/main" id="{D75F6715-BB0C-2874-0A42-DED6BAEB4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088" y="1337364"/>
            <a:ext cx="1737194" cy="23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200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36D0F87F-9CE1-FF98-2B63-408FCF3E3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3" y="1480664"/>
            <a:ext cx="3894585" cy="219070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17379" y="1628801"/>
            <a:ext cx="4824536" cy="412110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Overeenkomsten voor:</a:t>
            </a: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Graslanden</a:t>
            </a: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Bouwland</a:t>
            </a: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Landschapselementen</a:t>
            </a: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Water- en Klimaat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596844" y="332657"/>
            <a:ext cx="8424936" cy="916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Agrarisch Natuur- en Landschapsbeheer</a:t>
            </a:r>
          </a:p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2023-2028</a:t>
            </a:r>
          </a:p>
        </p:txBody>
      </p:sp>
      <p:pic>
        <p:nvPicPr>
          <p:cNvPr id="11" name="Afbeelding 10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CB2266DB-C9CF-3120-391F-3A2BBA69F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00" y="3060730"/>
            <a:ext cx="3488432" cy="2616324"/>
          </a:xfrm>
          <a:prstGeom prst="rect">
            <a:avLst/>
          </a:prstGeom>
        </p:spPr>
      </p:pic>
      <p:pic>
        <p:nvPicPr>
          <p:cNvPr id="9" name="Afbeelding 8" descr="Afbeelding met lucht, gras, buiten, boom&#10;&#10;Automatisch gegenereerde beschrijving">
            <a:extLst>
              <a:ext uri="{FF2B5EF4-FFF2-40B4-BE49-F238E27FC236}">
                <a16:creationId xmlns:a16="http://schemas.microsoft.com/office/drawing/2014/main" id="{F4922CCB-BECC-1C48-2FC2-F779CBA96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70" y="3202130"/>
            <a:ext cx="2101806" cy="29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22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FB7A997-B8AB-B6C1-368E-B5A106F75F94}"/>
              </a:ext>
            </a:extLst>
          </p:cNvPr>
          <p:cNvSpPr txBox="1"/>
          <p:nvPr/>
        </p:nvSpPr>
        <p:spPr>
          <a:xfrm>
            <a:off x="4179441" y="4088450"/>
            <a:ext cx="4937937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THEMA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BOERENLANDSOORTEN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Anke Brouns -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veldmedewerker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3" descr="Afbeelding met geel&#10;&#10;Automatisch gegenereerde beschrijving">
            <a:extLst>
              <a:ext uri="{FF2B5EF4-FFF2-40B4-BE49-F238E27FC236}">
                <a16:creationId xmlns:a16="http://schemas.microsoft.com/office/drawing/2014/main" id="{F991CB49-5C4F-F19D-466E-6749218E9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0" r="-1" b="5594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Afbeelding 5" descr="Afbeelding met gras, buiten, rots, insect&#10;&#10;Automatisch gegenereerde beschrijving">
            <a:extLst>
              <a:ext uri="{FF2B5EF4-FFF2-40B4-BE49-F238E27FC236}">
                <a16:creationId xmlns:a16="http://schemas.microsoft.com/office/drawing/2014/main" id="{FA38553D-4114-EEA4-32CB-64A47FC68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4" r="2" b="8807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 descr="Afbeelding met vogel, buiten, roofvogel, uil&#10;&#10;Automatisch gegenereerde beschrijving">
            <a:extLst>
              <a:ext uri="{FF2B5EF4-FFF2-40B4-BE49-F238E27FC236}">
                <a16:creationId xmlns:a16="http://schemas.microsoft.com/office/drawing/2014/main" id="{5F593722-F729-2753-0B0D-61457A5507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r="5" b="5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fbeelding 9" descr="Afbeelding met boom, groen, plant, filiaal&#10;&#10;Automatisch gegenereerde beschrijving">
            <a:extLst>
              <a:ext uri="{FF2B5EF4-FFF2-40B4-BE49-F238E27FC236}">
                <a16:creationId xmlns:a16="http://schemas.microsoft.com/office/drawing/2014/main" id="{863C20E9-1005-7CC2-FDEC-B2B29600E2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5" b="-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 descr="Afbeelding met boom, buiten, vogel, zitten&#10;&#10;Automatisch gegenereerde beschrijving">
            <a:extLst>
              <a:ext uri="{FF2B5EF4-FFF2-40B4-BE49-F238E27FC236}">
                <a16:creationId xmlns:a16="http://schemas.microsoft.com/office/drawing/2014/main" id="{12AA6639-BD8C-47F6-64EA-6C526A2D30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r="21301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14ACA-C482-C6AE-D9ED-75EA177D51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49" y="6063660"/>
            <a:ext cx="1298037" cy="7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15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96845" y="1316676"/>
            <a:ext cx="8007013" cy="412110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Algemeen voor gras- bouwlanden en landschapselementen</a:t>
            </a: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Geen grote wijzigingen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Varianten zijn aangepast en voorwaarden eenduidiger beschreven</a:t>
            </a: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Toegevoegd onder andere de pakketten: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Ontwikkeling naar kruidenrijk grasland, Keverbank en Insectenrijke graslandranden.</a:t>
            </a: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596844" y="332657"/>
            <a:ext cx="8424936" cy="916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Agrarisch Natuur- en Landschapsbeheer</a:t>
            </a:r>
          </a:p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2023-2028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7C36AFE-BA0E-B5BF-C533-BB4502FEE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153" y="4509121"/>
            <a:ext cx="2619375" cy="1743075"/>
          </a:xfrm>
          <a:prstGeom prst="rect">
            <a:avLst/>
          </a:prstGeom>
          <a:noFill/>
        </p:spPr>
      </p:pic>
      <p:pic>
        <p:nvPicPr>
          <p:cNvPr id="5" name="Afbeelding 4" descr="Afbeelding met plant, buiten, gras, welig&#10;&#10;Automatisch gegenereerde beschrijving">
            <a:extLst>
              <a:ext uri="{FF2B5EF4-FFF2-40B4-BE49-F238E27FC236}">
                <a16:creationId xmlns:a16="http://schemas.microsoft.com/office/drawing/2014/main" id="{AEE5988F-6A96-8941-CFAF-817FB514C7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3" y="4509120"/>
            <a:ext cx="3099149" cy="1743076"/>
          </a:xfrm>
          <a:prstGeom prst="rect">
            <a:avLst/>
          </a:prstGeom>
          <a:noFill/>
        </p:spPr>
      </p:pic>
      <p:pic>
        <p:nvPicPr>
          <p:cNvPr id="6" name="Afbeelding 5" descr="Afbeelding met buiten, grond, lucht, stof&#10;&#10;Automatisch gegenereerde beschrijving">
            <a:extLst>
              <a:ext uri="{FF2B5EF4-FFF2-40B4-BE49-F238E27FC236}">
                <a16:creationId xmlns:a16="http://schemas.microsoft.com/office/drawing/2014/main" id="{2DE85FAB-CE17-FD97-AE98-6FE1215904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590" y="4509121"/>
            <a:ext cx="2336426" cy="17769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6159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96845" y="1184188"/>
            <a:ext cx="8799101" cy="33843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Water en Klimaat</a:t>
            </a: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Nog veel onduidelijk</a:t>
            </a:r>
          </a:p>
          <a:p>
            <a:pPr marL="0" indent="0">
              <a:lnSpc>
                <a:spcPct val="90000"/>
              </a:lnSpc>
              <a:buNone/>
            </a:pPr>
            <a:endParaRPr lang="nl-NL" sz="2800" baseline="30000" dirty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aseline="30000" dirty="0">
                <a:sym typeface="Wingdings" pitchFamily="2" charset="2"/>
              </a:rPr>
              <a:t>Mogelijk overeenkomsten voor:</a:t>
            </a:r>
          </a:p>
          <a:p>
            <a:pPr>
              <a:lnSpc>
                <a:spcPct val="90000"/>
              </a:lnSpc>
            </a:pPr>
            <a:r>
              <a:rPr lang="nl-NL" sz="2800" baseline="30000" dirty="0">
                <a:sym typeface="Wingdings" pitchFamily="2" charset="2"/>
              </a:rPr>
              <a:t>Water bergen op grasland.</a:t>
            </a:r>
          </a:p>
          <a:p>
            <a:pPr>
              <a:lnSpc>
                <a:spcPct val="90000"/>
              </a:lnSpc>
            </a:pPr>
            <a:r>
              <a:rPr lang="nl-NL" sz="2800" baseline="30000" dirty="0">
                <a:sym typeface="Wingdings" pitchFamily="2" charset="2"/>
              </a:rPr>
              <a:t>Bodemverbetering via organische mest, compost, bodemverbeteraars enzovoort.</a:t>
            </a:r>
          </a:p>
          <a:p>
            <a:pPr>
              <a:lnSpc>
                <a:spcPct val="90000"/>
              </a:lnSpc>
            </a:pPr>
            <a:r>
              <a:rPr lang="nl-NL" sz="2800" baseline="30000" dirty="0">
                <a:sym typeface="Wingdings" pitchFamily="2" charset="2"/>
              </a:rPr>
              <a:t>Infiltratiegreppel in bufferstrook</a:t>
            </a:r>
          </a:p>
          <a:p>
            <a:pPr>
              <a:lnSpc>
                <a:spcPct val="90000"/>
              </a:lnSpc>
            </a:pPr>
            <a:r>
              <a:rPr lang="nl-NL" sz="2800" baseline="30000" dirty="0">
                <a:sym typeface="Wingdings" pitchFamily="2" charset="2"/>
              </a:rPr>
              <a:t>Vanggewas na uien en aardappels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596844" y="332657"/>
            <a:ext cx="8424936" cy="916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Agrarisch Natuur- en Landschapsbeheer</a:t>
            </a:r>
          </a:p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2023-2028</a:t>
            </a:r>
          </a:p>
        </p:txBody>
      </p:sp>
      <p:pic>
        <p:nvPicPr>
          <p:cNvPr id="5" name="Picture 2" descr="Bokashi – Onze buitenruimte">
            <a:extLst>
              <a:ext uri="{FF2B5EF4-FFF2-40B4-BE49-F238E27FC236}">
                <a16:creationId xmlns:a16="http://schemas.microsoft.com/office/drawing/2014/main" id="{39DCF780-EFD3-6536-2029-189C5268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072" y="4438620"/>
            <a:ext cx="2669266" cy="199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FD8A265-336C-0105-C159-DE4F40472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44" y="4438619"/>
            <a:ext cx="3227429" cy="180832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6D5E833-784C-DD10-7AF4-2D1B064C3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614" y="4438621"/>
            <a:ext cx="2394116" cy="180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182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596844" y="332657"/>
            <a:ext cx="8424936" cy="916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Agrarisch Natuur- en Landschapsbeheer</a:t>
            </a:r>
          </a:p>
          <a:p>
            <a:pPr algn="l"/>
            <a:r>
              <a:rPr lang="nl-NL" sz="4500" baseline="30000" dirty="0">
                <a:solidFill>
                  <a:srgbClr val="457A3D"/>
                </a:solidFill>
                <a:latin typeface="Verdana"/>
              </a:rPr>
              <a:t>2023-2028</a:t>
            </a:r>
          </a:p>
        </p:txBody>
      </p:sp>
      <p:pic>
        <p:nvPicPr>
          <p:cNvPr id="7" name="Afbeelding 6" descr="Afbeelding met gras, veld, buiten, zoogdier&#10;&#10;Automatisch gegenereerde beschrijving">
            <a:extLst>
              <a:ext uri="{FF2B5EF4-FFF2-40B4-BE49-F238E27FC236}">
                <a16:creationId xmlns:a16="http://schemas.microsoft.com/office/drawing/2014/main" id="{882250CF-49FA-F7FC-331A-D865752C1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313695"/>
            <a:ext cx="7344816" cy="48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32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Afbeelding met gras, lucht, buiten, grassig&#10;&#10;Automatisch gegenereerde beschrijving">
            <a:extLst>
              <a:ext uri="{FF2B5EF4-FFF2-40B4-BE49-F238E27FC236}">
                <a16:creationId xmlns:a16="http://schemas.microsoft.com/office/drawing/2014/main" id="{CCF5F00A-A8B2-446C-8BD9-FF747F31F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22A6A81-5773-41B9-AF48-6E6C75BD96B8}"/>
              </a:ext>
            </a:extLst>
          </p:cNvPr>
          <p:cNvSpPr txBox="1"/>
          <p:nvPr/>
        </p:nvSpPr>
        <p:spPr>
          <a:xfrm>
            <a:off x="6459794" y="196646"/>
            <a:ext cx="5729157" cy="5980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40385" algn="l"/>
                <a:tab pos="6300470" algn="r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BESTUUR - NATUURRIJK LIMBURG ZUID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40385" algn="l"/>
                <a:tab pos="6300470" algn="r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Johannes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d’Ansembourg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-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voorzitter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Leon Hupperichs   -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secretaris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Louis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Gerrickens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-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penningmeester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Gaston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Lemlijn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-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vicevoorzitter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bestuurslid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Jos Janssen    -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bestuurslid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40385" algn="l"/>
                <a:tab pos="6300470" algn="r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Statutair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jaarlijks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gedeelte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het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40385" algn="l"/>
                <a:tab pos="6300470" algn="r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bestuur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verkozen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Hiertoe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hebben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40385" algn="l"/>
                <a:tab pos="6300470" algn="r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we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rooster van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aftreden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opgesteld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40385" algn="l"/>
                <a:tab pos="6300470" algn="r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volgende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bestuurslid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treedt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40385" algn="l"/>
                <a:tab pos="6300470" algn="r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Jos Janssen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Sittard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Janssen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stelt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herkiesbaar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ABA02D5-5810-480D-AD25-BE6D05DB8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4" y="196646"/>
            <a:ext cx="1993452" cy="11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046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F3C84AD-F36C-6C77-8B1E-79BCE5ECFD59}"/>
              </a:ext>
            </a:extLst>
          </p:cNvPr>
          <p:cNvSpPr txBox="1"/>
          <p:nvPr/>
        </p:nvSpPr>
        <p:spPr>
          <a:xfrm>
            <a:off x="1604865" y="2413337"/>
            <a:ext cx="85001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Wilt u meedenken over de toekomst v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Natuurrijk Limburg Zuid? 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invulling en herziening van de visie, missie, rol en activiteiten</a:t>
            </a:r>
          </a:p>
          <a:p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coöperatie Natuurrijk Limburg Zuid vanaf 2023</a:t>
            </a:r>
          </a:p>
          <a:p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Heeft u ideeën voor de toekomst en wilt u meehelpen deze in te  vullen ?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het ons weten en maak deel uit van de werkgroep toekomst natuurrijk Limburg Zuid.</a:t>
            </a:r>
          </a:p>
          <a:p>
            <a:endParaRPr lang="nl-NL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9D596BB-1194-E574-983B-08083B47D9B1}"/>
              </a:ext>
            </a:extLst>
          </p:cNvPr>
          <p:cNvSpPr txBox="1"/>
          <p:nvPr/>
        </p:nvSpPr>
        <p:spPr>
          <a:xfrm>
            <a:off x="1845906" y="1045029"/>
            <a:ext cx="85001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>
                <a:latin typeface="Roboto" panose="02000000000000000000" pitchFamily="2" charset="0"/>
                <a:ea typeface="Roboto" panose="02000000000000000000" pitchFamily="2" charset="0"/>
              </a:rPr>
              <a:t>NATUURRIJK LIMBURG ZUID </a:t>
            </a:r>
          </a:p>
          <a:p>
            <a:pPr algn="ctr"/>
            <a:r>
              <a:rPr lang="nl-NL" sz="2000" b="1">
                <a:latin typeface="Roboto" panose="02000000000000000000" pitchFamily="2" charset="0"/>
                <a:ea typeface="Roboto" panose="02000000000000000000" pitchFamily="2" charset="0"/>
              </a:rPr>
              <a:t>ONZE COÖPERATIE VANAF 2023</a:t>
            </a:r>
            <a:endParaRPr lang="nl-NL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662E0A0-4324-BC07-35FD-3EFF5345D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9" y="5734774"/>
            <a:ext cx="1799578" cy="993518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E50C7B4-1A88-EA92-550A-036A049044FF}"/>
              </a:ext>
            </a:extLst>
          </p:cNvPr>
          <p:cNvSpPr/>
          <p:nvPr/>
        </p:nvSpPr>
        <p:spPr>
          <a:xfrm>
            <a:off x="0" y="190500"/>
            <a:ext cx="12192000" cy="752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106DCE6-92C7-7CD3-E234-D3CD519CCB55}"/>
              </a:ext>
            </a:extLst>
          </p:cNvPr>
          <p:cNvSpPr/>
          <p:nvPr/>
        </p:nvSpPr>
        <p:spPr>
          <a:xfrm>
            <a:off x="0" y="6223518"/>
            <a:ext cx="10105053" cy="177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6525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natuur, groen, weg&#10;&#10;Automatisch gegenereerde beschrijving">
            <a:extLst>
              <a:ext uri="{FF2B5EF4-FFF2-40B4-BE49-F238E27FC236}">
                <a16:creationId xmlns:a16="http://schemas.microsoft.com/office/drawing/2014/main" id="{90025FFD-B972-E8D6-7226-34D1DB0FE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739ABD9-BC04-E34A-9DBA-9165F4EE9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9" y="5734774"/>
            <a:ext cx="1799578" cy="9935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F88CCBA-247B-2DAD-E9A4-6BFD3DCCBA84}"/>
              </a:ext>
            </a:extLst>
          </p:cNvPr>
          <p:cNvSpPr txBox="1"/>
          <p:nvPr/>
        </p:nvSpPr>
        <p:spPr>
          <a:xfrm>
            <a:off x="6008914" y="5934269"/>
            <a:ext cx="350831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Roboto" panose="02000000000000000000" pitchFamily="2" charset="0"/>
                <a:ea typeface="Roboto" panose="02000000000000000000" pitchFamily="2" charset="0"/>
              </a:rPr>
              <a:t>RONDVRAAG</a:t>
            </a:r>
          </a:p>
        </p:txBody>
      </p:sp>
    </p:spTree>
    <p:extLst>
      <p:ext uri="{BB962C8B-B14F-4D97-AF65-F5344CB8AC3E}">
        <p14:creationId xmlns:p14="http://schemas.microsoft.com/office/powerpoint/2010/main" val="19480447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B3EE421-0AFB-4274-B627-8ADF277B2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CB8A7A7-9D38-489C-80D3-8155DFF5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8" y="150230"/>
            <a:ext cx="1801273" cy="99445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1544106-022D-4F45-86D1-3846F99EE8A1}"/>
              </a:ext>
            </a:extLst>
          </p:cNvPr>
          <p:cNvSpPr txBox="1"/>
          <p:nvPr/>
        </p:nvSpPr>
        <p:spPr>
          <a:xfrm>
            <a:off x="719977" y="287079"/>
            <a:ext cx="338115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SLUITING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1444A15-FF9D-41CB-B298-0218746B0EA9}"/>
              </a:ext>
            </a:extLst>
          </p:cNvPr>
          <p:cNvSpPr txBox="1"/>
          <p:nvPr/>
        </p:nvSpPr>
        <p:spPr>
          <a:xfrm>
            <a:off x="4550735" y="287079"/>
            <a:ext cx="349811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/>
              <a:t>BEDANKT EN TOT ZIENS</a:t>
            </a:r>
          </a:p>
        </p:txBody>
      </p:sp>
    </p:spTree>
    <p:extLst>
      <p:ext uri="{BB962C8B-B14F-4D97-AF65-F5344CB8AC3E}">
        <p14:creationId xmlns:p14="http://schemas.microsoft.com/office/powerpoint/2010/main" val="285878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3">
            <a:extLst>
              <a:ext uri="{FF2B5EF4-FFF2-40B4-BE49-F238E27FC236}">
                <a16:creationId xmlns:a16="http://schemas.microsoft.com/office/drawing/2014/main" id="{F8646930-AFEC-4EB9-AA1C-DE6B6AAB9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5550" y="1628776"/>
            <a:ext cx="7200900" cy="1008063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  <a:cs typeface="Verdana" panose="020B0604030504040204" pitchFamily="34" charset="0"/>
              </a:rPr>
              <a:t>Natuurrijk Limburg Zuid</a:t>
            </a:r>
            <a:br>
              <a:rPr lang="nl-NL" altLang="nl-NL" dirty="0">
                <a:ea typeface="Verdana"/>
                <a:cs typeface="Verdana" panose="020B0604030504040204" pitchFamily="34" charset="0"/>
              </a:rPr>
            </a:br>
            <a:endParaRPr lang="nl-NL" altLang="nl-NL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195" name="Ondertitel 4">
            <a:extLst>
              <a:ext uri="{FF2B5EF4-FFF2-40B4-BE49-F238E27FC236}">
                <a16:creationId xmlns:a16="http://schemas.microsoft.com/office/drawing/2014/main" id="{E4F7E0B8-C6C4-41B1-B951-6F8FC9595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5507" y="2852739"/>
            <a:ext cx="8484781" cy="2016125"/>
          </a:xfrm>
        </p:spPr>
        <p:txBody>
          <a:bodyPr/>
          <a:lstStyle/>
          <a:p>
            <a:pPr eaLnBrk="1" hangingPunct="1"/>
            <a:r>
              <a:rPr lang="nl-NL" altLang="nl-NL" sz="3600" b="1" dirty="0">
                <a:ea typeface="Verdana"/>
                <a:cs typeface="Verdana" panose="020B0604030504040204" pitchFamily="34" charset="0"/>
              </a:rPr>
              <a:t>Boerenlandsoorten</a:t>
            </a:r>
          </a:p>
          <a:p>
            <a:pPr eaLnBrk="1" hangingPunct="1"/>
            <a:endParaRPr lang="nl-NL" altLang="nl-NL" sz="1600" b="1" dirty="0">
              <a:solidFill>
                <a:schemeClr val="accent3">
                  <a:lumMod val="75000"/>
                </a:schemeClr>
              </a:solidFill>
              <a:ea typeface="Verdana"/>
              <a:cs typeface="Verdana" panose="020B0604030504040204" pitchFamily="34" charset="0"/>
            </a:endParaRPr>
          </a:p>
          <a:p>
            <a:pPr eaLnBrk="1" hangingPunct="1"/>
            <a:r>
              <a:rPr lang="nl-NL" altLang="nl-NL" sz="2000" i="1" dirty="0">
                <a:ea typeface="Verdana"/>
                <a:cs typeface="Verdana" panose="020B0604030504040204" pitchFamily="34" charset="0"/>
              </a:rPr>
              <a:t>14 september 2022</a:t>
            </a:r>
          </a:p>
          <a:p>
            <a:endParaRPr lang="nl-NL" altLang="nl-NL" sz="2000" i="1" dirty="0">
              <a:ea typeface="Verdana"/>
              <a:cs typeface="Verdana" panose="020B0604030504040204" pitchFamily="34" charset="0"/>
            </a:endParaRPr>
          </a:p>
          <a:p>
            <a:r>
              <a:rPr lang="nl-NL" altLang="nl-NL" sz="2000" i="1" dirty="0">
                <a:ea typeface="Verdana"/>
                <a:cs typeface="Verdana" panose="020B0604030504040204" pitchFamily="34" charset="0"/>
              </a:rPr>
              <a:t>Anke </a:t>
            </a:r>
            <a:r>
              <a:rPr lang="nl-NL" altLang="nl-NL" sz="2000" i="1" dirty="0" err="1">
                <a:ea typeface="Verdana"/>
                <a:cs typeface="Verdana" panose="020B0604030504040204" pitchFamily="34" charset="0"/>
              </a:rPr>
              <a:t>Brouns</a:t>
            </a:r>
            <a:endParaRPr lang="nl-NL" altLang="nl-NL" sz="2000" i="1" dirty="0">
              <a:ea typeface="Verdana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548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1">
            <a:extLst>
              <a:ext uri="{FF2B5EF4-FFF2-40B4-BE49-F238E27FC236}">
                <a16:creationId xmlns:a16="http://schemas.microsoft.com/office/drawing/2014/main" id="{2186A093-9494-4D2F-B479-B9D6EEBB7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2710" y="1141552"/>
            <a:ext cx="3773391" cy="2298415"/>
          </a:xfrm>
          <a:prstGeom prst="rect">
            <a:avLst/>
          </a:prstGeom>
        </p:spPr>
      </p:pic>
      <p:sp>
        <p:nvSpPr>
          <p:cNvPr id="9218" name="Titel 1">
            <a:extLst>
              <a:ext uri="{FF2B5EF4-FFF2-40B4-BE49-F238E27FC236}">
                <a16:creationId xmlns:a16="http://schemas.microsoft.com/office/drawing/2014/main" id="{D7449964-CAFF-460F-AB0C-DA15EE76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4" y="190004"/>
            <a:ext cx="6048375" cy="1177323"/>
          </a:xfrm>
        </p:spPr>
        <p:txBody>
          <a:bodyPr/>
          <a:lstStyle/>
          <a:p>
            <a:pPr eaLnBrk="1" hangingPunct="1"/>
            <a:r>
              <a:rPr lang="nl-NL" altLang="nl-NL" dirty="0">
                <a:ea typeface="Verdana"/>
              </a:rPr>
              <a:t>Gevarieerd landschap</a:t>
            </a:r>
          </a:p>
        </p:txBody>
      </p:sp>
      <p:pic>
        <p:nvPicPr>
          <p:cNvPr id="2" name="Afbeelding 3" descr="Afbeelding met gras, buiten, schapen, veld&#10;&#10;Beschrijving is gegenereerd met zeer hoge betrouwbaarheid">
            <a:extLst>
              <a:ext uri="{FF2B5EF4-FFF2-40B4-BE49-F238E27FC236}">
                <a16:creationId xmlns:a16="http://schemas.microsoft.com/office/drawing/2014/main" id="{6F314A0E-67FD-4E57-A05C-A04D905EC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62" y="1141551"/>
            <a:ext cx="3661817" cy="2298415"/>
          </a:xfrm>
          <a:prstGeom prst="rect">
            <a:avLst/>
          </a:prstGeom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A8FB8BFC-159C-44AD-9391-832BAC5C1F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6102" y="3771521"/>
            <a:ext cx="3730788" cy="2442408"/>
          </a:xfrm>
          <a:prstGeom prst="rect">
            <a:avLst/>
          </a:prstGeom>
        </p:spPr>
      </p:pic>
      <p:pic>
        <p:nvPicPr>
          <p:cNvPr id="9" name="Afbeelding 9">
            <a:extLst>
              <a:ext uri="{FF2B5EF4-FFF2-40B4-BE49-F238E27FC236}">
                <a16:creationId xmlns:a16="http://schemas.microsoft.com/office/drawing/2014/main" id="{EF52C990-AFAE-42D4-8A76-4784984FCD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4889" y="1141551"/>
            <a:ext cx="3896035" cy="2298415"/>
          </a:xfrm>
          <a:prstGeom prst="rect">
            <a:avLst/>
          </a:prstGeom>
        </p:spPr>
      </p:pic>
      <p:pic>
        <p:nvPicPr>
          <p:cNvPr id="13" name="Afbeelding 13" descr="Afbeelding met gras, buiten, berg, groen&#10;&#10;Beschrijving is gegenereerd met zeer hoge betrouwbaarheid">
            <a:extLst>
              <a:ext uri="{FF2B5EF4-FFF2-40B4-BE49-F238E27FC236}">
                <a16:creationId xmlns:a16="http://schemas.microsoft.com/office/drawing/2014/main" id="{FDE6F0D1-06CE-454D-9729-5919ED70E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889" y="3764644"/>
            <a:ext cx="3896035" cy="2449284"/>
          </a:xfrm>
          <a:prstGeom prst="rect">
            <a:avLst/>
          </a:prstGeom>
        </p:spPr>
      </p:pic>
      <p:pic>
        <p:nvPicPr>
          <p:cNvPr id="5" name="Tijdelijke aanduiding voor inhoud 4" descr="Afbeelding met gras, buiten, veld, staand&#10;&#10;Automatisch gegenereerde beschrijving">
            <a:extLst>
              <a:ext uri="{FF2B5EF4-FFF2-40B4-BE49-F238E27FC236}">
                <a16:creationId xmlns:a16="http://schemas.microsoft.com/office/drawing/2014/main" id="{57AD3153-6C24-43B3-8957-B95E679E2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3764644"/>
            <a:ext cx="3655332" cy="2449284"/>
          </a:xfrm>
        </p:spPr>
      </p:pic>
      <p:pic>
        <p:nvPicPr>
          <p:cNvPr id="2052" name="Picture 4" descr="Natuurrijk Limburg - YouTube">
            <a:extLst>
              <a:ext uri="{FF2B5EF4-FFF2-40B4-BE49-F238E27FC236}">
                <a16:creationId xmlns:a16="http://schemas.microsoft.com/office/drawing/2014/main" id="{DFA36374-7CD8-47DF-8248-63784C009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18" y="77117"/>
            <a:ext cx="1246909" cy="10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38227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owerPoint sjabloo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griterr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owerPoint sjabloo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2306</Words>
  <Application>Microsoft Office PowerPoint</Application>
  <PresentationFormat>Breedbeeld</PresentationFormat>
  <Paragraphs>590</Paragraphs>
  <Slides>76</Slides>
  <Notes>31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76</vt:i4>
      </vt:variant>
    </vt:vector>
  </HeadingPairs>
  <TitlesOfParts>
    <vt:vector size="87" baseType="lpstr">
      <vt:lpstr>Arial</vt:lpstr>
      <vt:lpstr>Calibri</vt:lpstr>
      <vt:lpstr>Calibri Light</vt:lpstr>
      <vt:lpstr>Roboto</vt:lpstr>
      <vt:lpstr>Univers</vt:lpstr>
      <vt:lpstr>Verdana</vt:lpstr>
      <vt:lpstr>Wingdings</vt:lpstr>
      <vt:lpstr>Kantoorthema</vt:lpstr>
      <vt:lpstr>1_PowerPoint sjabloon</vt:lpstr>
      <vt:lpstr>1_Kantoorthema</vt:lpstr>
      <vt:lpstr>PowerPoint sjabloon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Natuurrijk Limburg Zuid </vt:lpstr>
      <vt:lpstr>Gevarieerd landschap</vt:lpstr>
      <vt:lpstr>Boerenlandsoorten in Zuid-Limburg</vt:lpstr>
      <vt:lpstr>Boerenlandsoorten in Zuid-Limburg</vt:lpstr>
      <vt:lpstr>Boerenlandsoorten in Zuid-Limburg</vt:lpstr>
      <vt:lpstr>Eikelmuis</vt:lpstr>
      <vt:lpstr>PowerPoint-presentatie</vt:lpstr>
      <vt:lpstr>Eikelmuis</vt:lpstr>
      <vt:lpstr>Eikelmuis</vt:lpstr>
      <vt:lpstr>Eikelmuis</vt:lpstr>
      <vt:lpstr>Eikelmuis</vt:lpstr>
      <vt:lpstr>PowerPoint-presentatie</vt:lpstr>
      <vt:lpstr>Grauwe klauwier</vt:lpstr>
      <vt:lpstr>Grauwe klauwier laatste 5 jaar (NDFF)</vt:lpstr>
      <vt:lpstr>Grauwe klauwier</vt:lpstr>
      <vt:lpstr>Grauwe klauwier</vt:lpstr>
      <vt:lpstr>Grauwe klauwier</vt:lpstr>
      <vt:lpstr>Grauwe klauwier</vt:lpstr>
      <vt:lpstr>Grauwe klauwier</vt:lpstr>
      <vt:lpstr>Vliegend hert</vt:lpstr>
      <vt:lpstr>PowerPoint-presentatie</vt:lpstr>
      <vt:lpstr>Vliegend hert</vt:lpstr>
      <vt:lpstr>Vliegend hert</vt:lpstr>
      <vt:lpstr>Vliegend hert</vt:lpstr>
      <vt:lpstr>Vliegend hert</vt:lpstr>
      <vt:lpstr>Vliegend hert</vt:lpstr>
      <vt:lpstr>Vliegend hert</vt:lpstr>
      <vt:lpstr>Vroedmeesterpad</vt:lpstr>
      <vt:lpstr>Vroedmeesterpad Laatste 5 jaar(NDFF)</vt:lpstr>
      <vt:lpstr>Vroedmeesterpad</vt:lpstr>
      <vt:lpstr>Vroedmeesterpad</vt:lpstr>
      <vt:lpstr>Vroedmeesterpad</vt:lpstr>
      <vt:lpstr>Vroedmeesterpad</vt:lpstr>
      <vt:lpstr>Larven</vt:lpstr>
      <vt:lpstr>Vroedmeesterpad</vt:lpstr>
      <vt:lpstr>Geelbuikvuurpad</vt:lpstr>
      <vt:lpstr>Geelbuikvuurpad laatste 5 jaar (NDFF)</vt:lpstr>
      <vt:lpstr>PowerPoint-presentatie</vt:lpstr>
      <vt:lpstr>PowerPoint-presentatie</vt:lpstr>
      <vt:lpstr>Bakken voor de Geelbuik</vt:lpstr>
      <vt:lpstr>Meer info? Opweghelpertjes natuurrijklimburg.nl -&gt; (soort)</vt:lpstr>
      <vt:lpstr>Boerenlandsoorten helpen?</vt:lpstr>
      <vt:lpstr>PowerPoint-presentatie</vt:lpstr>
      <vt:lpstr>PowerPoint-presentatie</vt:lpstr>
      <vt:lpstr>Hartelijk dank  aan de Kascontrole leden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Agrarisch Natuur- en Landschapsbeheer 2023- 2028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Leon Hupperichs</dc:creator>
  <cp:lastModifiedBy>Laurens</cp:lastModifiedBy>
  <cp:revision>43</cp:revision>
  <dcterms:created xsi:type="dcterms:W3CDTF">2022-06-06T08:16:05Z</dcterms:created>
  <dcterms:modified xsi:type="dcterms:W3CDTF">2022-10-16T14:18:37Z</dcterms:modified>
</cp:coreProperties>
</file>